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7010400" cy="9236075"/>
  <p:embeddedFontLst>
    <p:embeddedFont>
      <p:font typeface="Arial Narrow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jaGPhTJ7ffhVsfSlHsdJpOTOcO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FC6B15-0621-4E31-9209-B55EFC637D47}">
  <a:tblStyle styleId="{15FC6B15-0621-4E31-9209-B55EFC637D4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8E9"/>
          </a:solidFill>
        </a:fill>
      </a:tcStyle>
    </a:wholeTbl>
    <a:band1H>
      <a:tcTxStyle/>
      <a:tcStyle>
        <a:fill>
          <a:solidFill>
            <a:srgbClr val="CDCDCF"/>
          </a:solidFill>
        </a:fill>
      </a:tcStyle>
    </a:band1H>
    <a:band2H>
      <a:tcTxStyle/>
    </a:band2H>
    <a:band1V>
      <a:tcTxStyle/>
      <a:tcStyle>
        <a:fill>
          <a:solidFill>
            <a:srgbClr val="CDCDCF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1DF0990-8A40-4F48-855A-DC1B5873C0B7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8E8E8"/>
          </a:solidFill>
        </a:fill>
      </a:tcStyle>
    </a:band1H>
    <a:band2H>
      <a:tcTxStyle/>
    </a:band2H>
    <a:band1V>
      <a:tcTxStyle/>
      <a:tcStyle>
        <a:fill>
          <a:solidFill>
            <a:srgbClr val="E8E8E8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ArialNarrow-bold.fntdata"/><Relationship Id="rId16" Type="http://schemas.openxmlformats.org/officeDocument/2006/relationships/font" Target="fonts/ArialNarrow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rialNarrow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rialNarrow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772669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95388" y="692150"/>
            <a:ext cx="4619625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EWTitleSlide copy.jpg" id="18" name="Google Shape;1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1"/>
          <p:cNvSpPr txBox="1"/>
          <p:nvPr>
            <p:ph type="ctrTitle"/>
          </p:nvPr>
        </p:nvSpPr>
        <p:spPr>
          <a:xfrm>
            <a:off x="2110810" y="3009308"/>
            <a:ext cx="65375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Narrow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" type="subTitle"/>
          </p:nvPr>
        </p:nvSpPr>
        <p:spPr>
          <a:xfrm>
            <a:off x="1380146" y="4040014"/>
            <a:ext cx="61743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pic>
        <p:nvPicPr>
          <p:cNvPr descr="BirdForTitle.png" id="21" name="Google Shape;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9944" y="2581747"/>
            <a:ext cx="1473615" cy="78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" type="body"/>
          </p:nvPr>
        </p:nvSpPr>
        <p:spPr>
          <a:xfrm>
            <a:off x="799034" y="959037"/>
            <a:ext cx="7986040" cy="2154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81000" lvl="0" marL="457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1pPr>
            <a:lvl2pPr indent="-355600" lvl="1" marL="914400" algn="l">
              <a:spcBef>
                <a:spcPts val="1200"/>
              </a:spcBef>
              <a:spcAft>
                <a:spcPts val="0"/>
              </a:spcAft>
              <a:buSzPts val="2000"/>
              <a:buChar char="–"/>
              <a:defRPr/>
            </a:lvl2pPr>
            <a:lvl3pPr indent="-342900" lvl="2" marL="1371600" algn="l"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3pPr>
            <a:lvl4pPr indent="-330200" lvl="3" marL="1828800" algn="l">
              <a:spcBef>
                <a:spcPts val="1200"/>
              </a:spcBef>
              <a:spcAft>
                <a:spcPts val="0"/>
              </a:spcAft>
              <a:buSzPts val="1600"/>
              <a:buChar char="–"/>
              <a:defRPr/>
            </a:lvl4pPr>
            <a:lvl5pPr indent="-330200" lvl="4" marL="2286000" algn="l">
              <a:spcBef>
                <a:spcPts val="1200"/>
              </a:spcBef>
              <a:spcAft>
                <a:spcPts val="0"/>
              </a:spcAft>
              <a:buSzPts val="1600"/>
              <a:buChar char="»"/>
              <a:defRPr/>
            </a:lvl5pPr>
            <a:lvl6pPr indent="-34290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eavyGraphics" showMasterSp="0">
  <p:cSld name="1_HeavyGraphic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uleShort.jpg" id="32" name="Google Shape;3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89031" y="6366134"/>
            <a:ext cx="6420688" cy="38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oogle Shape;33;p15"/>
          <p:cNvGrpSpPr/>
          <p:nvPr/>
        </p:nvGrpSpPr>
        <p:grpSpPr>
          <a:xfrm>
            <a:off x="101103" y="6352587"/>
            <a:ext cx="836891" cy="442329"/>
            <a:chOff x="606" y="2346"/>
            <a:chExt cx="2932" cy="1550"/>
          </a:xfrm>
        </p:grpSpPr>
        <p:sp>
          <p:nvSpPr>
            <p:cNvPr id="34" name="Google Shape;34;p15"/>
            <p:cNvSpPr/>
            <p:nvPr/>
          </p:nvSpPr>
          <p:spPr>
            <a:xfrm>
              <a:off x="606" y="3109"/>
              <a:ext cx="1921" cy="787"/>
            </a:xfrm>
            <a:custGeom>
              <a:rect b="b" l="l" r="r" t="t"/>
              <a:pathLst>
                <a:path extrusionOk="0" h="333" w="81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5"/>
            <p:cNvSpPr/>
            <p:nvPr/>
          </p:nvSpPr>
          <p:spPr>
            <a:xfrm>
              <a:off x="1620" y="2346"/>
              <a:ext cx="1918" cy="789"/>
            </a:xfrm>
            <a:custGeom>
              <a:rect b="b" l="l" r="r" t="t"/>
              <a:pathLst>
                <a:path extrusionOk="0" h="334" w="812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VFlogo.jpg" id="36" name="Google Shape;3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7005" y="6203826"/>
            <a:ext cx="166878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62002" y="6243710"/>
            <a:ext cx="2133600" cy="2955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eavyGraphicsWithTitle" showMasterSp="0">
  <p:cSld name="1_HeavyGraphicsWith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260058" y="162295"/>
            <a:ext cx="8783273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ruleShort.jpg" id="40" name="Google Shape;4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89031" y="6366134"/>
            <a:ext cx="6420688" cy="38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41;p16"/>
          <p:cNvGrpSpPr/>
          <p:nvPr/>
        </p:nvGrpSpPr>
        <p:grpSpPr>
          <a:xfrm>
            <a:off x="101103" y="6352587"/>
            <a:ext cx="836891" cy="442329"/>
            <a:chOff x="606" y="2346"/>
            <a:chExt cx="2932" cy="1550"/>
          </a:xfrm>
        </p:grpSpPr>
        <p:sp>
          <p:nvSpPr>
            <p:cNvPr id="42" name="Google Shape;42;p16"/>
            <p:cNvSpPr/>
            <p:nvPr/>
          </p:nvSpPr>
          <p:spPr>
            <a:xfrm>
              <a:off x="606" y="3109"/>
              <a:ext cx="1921" cy="787"/>
            </a:xfrm>
            <a:custGeom>
              <a:rect b="b" l="l" r="r" t="t"/>
              <a:pathLst>
                <a:path extrusionOk="0" h="333" w="81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6"/>
            <p:cNvSpPr/>
            <p:nvPr/>
          </p:nvSpPr>
          <p:spPr>
            <a:xfrm>
              <a:off x="1620" y="2346"/>
              <a:ext cx="1918" cy="789"/>
            </a:xfrm>
            <a:custGeom>
              <a:rect b="b" l="l" r="r" t="t"/>
              <a:pathLst>
                <a:path extrusionOk="0" h="334" w="812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VFlogo.jpg" id="44" name="Google Shape;4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7005" y="6203826"/>
            <a:ext cx="166878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62002" y="6243710"/>
            <a:ext cx="2133600" cy="2955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 / Divider Slide">
  <p:cSld name="1_Section Header / Divider Slid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EWTitleSlide copy.jpg" id="47" name="Google Shape;4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viderBird.png" id="48" name="Google Shape;4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5653" y="2025354"/>
            <a:ext cx="6288346" cy="381997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7"/>
          <p:cNvSpPr txBox="1"/>
          <p:nvPr>
            <p:ph type="ctrTitle"/>
          </p:nvPr>
        </p:nvSpPr>
        <p:spPr>
          <a:xfrm>
            <a:off x="1384415" y="3009309"/>
            <a:ext cx="65375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Narrow"/>
              <a:buNone/>
              <a:defRPr b="1" sz="3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" type="subTitle"/>
          </p:nvPr>
        </p:nvSpPr>
        <p:spPr>
          <a:xfrm>
            <a:off x="1559612" y="3928916"/>
            <a:ext cx="61743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Logo Slide">
  <p:cSld name="2_Logo Slid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EWLogoSlide.jpg" id="52" name="Google Shape;5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FPPT-NEWSlideBackground1 copy.jpg" id="10" name="Google Shape;10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0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  <a:defRPr b="1" i="0" sz="2100" u="none" cap="none" strike="noStrike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0"/>
          <p:cNvSpPr txBox="1"/>
          <p:nvPr>
            <p:ph idx="1" type="body"/>
          </p:nvPr>
        </p:nvSpPr>
        <p:spPr>
          <a:xfrm>
            <a:off x="799034" y="1078679"/>
            <a:ext cx="7986040" cy="2154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4" name="Google Shape;14;p10"/>
          <p:cNvGrpSpPr/>
          <p:nvPr/>
        </p:nvGrpSpPr>
        <p:grpSpPr>
          <a:xfrm>
            <a:off x="132277" y="200608"/>
            <a:ext cx="836892" cy="442329"/>
            <a:chOff x="606" y="2346"/>
            <a:chExt cx="2932" cy="1550"/>
          </a:xfrm>
        </p:grpSpPr>
        <p:sp>
          <p:nvSpPr>
            <p:cNvPr id="15" name="Google Shape;15;p10"/>
            <p:cNvSpPr/>
            <p:nvPr/>
          </p:nvSpPr>
          <p:spPr>
            <a:xfrm>
              <a:off x="606" y="3109"/>
              <a:ext cx="1921" cy="787"/>
            </a:xfrm>
            <a:custGeom>
              <a:rect b="b" l="l" r="r" t="t"/>
              <a:pathLst>
                <a:path extrusionOk="0" h="333" w="813">
                  <a:moveTo>
                    <a:pt x="1" y="326"/>
                  </a:moveTo>
                  <a:cubicBezTo>
                    <a:pt x="0" y="323"/>
                    <a:pt x="15" y="324"/>
                    <a:pt x="43" y="295"/>
                  </a:cubicBezTo>
                  <a:cubicBezTo>
                    <a:pt x="72" y="266"/>
                    <a:pt x="305" y="36"/>
                    <a:pt x="305" y="36"/>
                  </a:cubicBezTo>
                  <a:cubicBezTo>
                    <a:pt x="305" y="36"/>
                    <a:pt x="331" y="2"/>
                    <a:pt x="385" y="2"/>
                  </a:cubicBezTo>
                  <a:cubicBezTo>
                    <a:pt x="786" y="2"/>
                    <a:pt x="786" y="2"/>
                    <a:pt x="786" y="2"/>
                  </a:cubicBezTo>
                  <a:cubicBezTo>
                    <a:pt x="786" y="2"/>
                    <a:pt x="791" y="0"/>
                    <a:pt x="813" y="7"/>
                  </a:cubicBezTo>
                  <a:cubicBezTo>
                    <a:pt x="813" y="7"/>
                    <a:pt x="798" y="12"/>
                    <a:pt x="770" y="40"/>
                  </a:cubicBezTo>
                  <a:cubicBezTo>
                    <a:pt x="740" y="70"/>
                    <a:pt x="519" y="289"/>
                    <a:pt x="519" y="289"/>
                  </a:cubicBezTo>
                  <a:cubicBezTo>
                    <a:pt x="519" y="289"/>
                    <a:pt x="478" y="332"/>
                    <a:pt x="430" y="332"/>
                  </a:cubicBezTo>
                  <a:cubicBezTo>
                    <a:pt x="36" y="332"/>
                    <a:pt x="36" y="332"/>
                    <a:pt x="36" y="332"/>
                  </a:cubicBezTo>
                  <a:cubicBezTo>
                    <a:pt x="36" y="332"/>
                    <a:pt x="18" y="333"/>
                    <a:pt x="1" y="326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1620" y="2346"/>
              <a:ext cx="1918" cy="789"/>
            </a:xfrm>
            <a:custGeom>
              <a:rect b="b" l="l" r="r" t="t"/>
              <a:pathLst>
                <a:path extrusionOk="0" h="334" w="812">
                  <a:moveTo>
                    <a:pt x="811" y="327"/>
                  </a:moveTo>
                  <a:cubicBezTo>
                    <a:pt x="812" y="324"/>
                    <a:pt x="798" y="324"/>
                    <a:pt x="769" y="296"/>
                  </a:cubicBezTo>
                  <a:cubicBezTo>
                    <a:pt x="740" y="267"/>
                    <a:pt x="508" y="36"/>
                    <a:pt x="508" y="36"/>
                  </a:cubicBezTo>
                  <a:cubicBezTo>
                    <a:pt x="508" y="36"/>
                    <a:pt x="482" y="3"/>
                    <a:pt x="428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2" y="0"/>
                    <a:pt x="0" y="8"/>
                  </a:cubicBezTo>
                  <a:cubicBezTo>
                    <a:pt x="0" y="8"/>
                    <a:pt x="14" y="13"/>
                    <a:pt x="42" y="41"/>
                  </a:cubicBezTo>
                  <a:cubicBezTo>
                    <a:pt x="72" y="71"/>
                    <a:pt x="293" y="290"/>
                    <a:pt x="293" y="290"/>
                  </a:cubicBezTo>
                  <a:cubicBezTo>
                    <a:pt x="293" y="290"/>
                    <a:pt x="334" y="333"/>
                    <a:pt x="382" y="333"/>
                  </a:cubicBezTo>
                  <a:cubicBezTo>
                    <a:pt x="776" y="333"/>
                    <a:pt x="776" y="333"/>
                    <a:pt x="776" y="333"/>
                  </a:cubicBezTo>
                  <a:cubicBezTo>
                    <a:pt x="776" y="333"/>
                    <a:pt x="794" y="334"/>
                    <a:pt x="811" y="327"/>
                  </a:cubicBezTo>
                </a:path>
              </a:pathLst>
            </a:custGeom>
            <a:solidFill>
              <a:srgbClr val="007A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about:blank" TargetMode="External"/><Relationship Id="rId4" Type="http://schemas.openxmlformats.org/officeDocument/2006/relationships/hyperlink" Target="http://www.verifone.com/company/press-room" TargetMode="External"/><Relationship Id="rId5" Type="http://schemas.openxmlformats.org/officeDocument/2006/relationships/hyperlink" Target="http://global.verifone.com/company/event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 txBox="1"/>
          <p:nvPr>
            <p:ph type="ctrTitle"/>
          </p:nvPr>
        </p:nvSpPr>
        <p:spPr>
          <a:xfrm>
            <a:off x="2110810" y="3009308"/>
            <a:ext cx="653753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Narrow"/>
              <a:buNone/>
            </a:pPr>
            <a:r>
              <a:rPr lang="en-US"/>
              <a:t>NORTH AMERICA: SPEAKING OPPORTUNITIES PROGRAM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VERIFONE SPEAKER PROGRAM</a:t>
            </a:r>
            <a:endParaRPr/>
          </a:p>
        </p:txBody>
      </p:sp>
      <p:sp>
        <p:nvSpPr>
          <p:cNvPr id="63" name="Google Shape;63;p2"/>
          <p:cNvSpPr txBox="1"/>
          <p:nvPr>
            <p:ph idx="1" type="body"/>
          </p:nvPr>
        </p:nvSpPr>
        <p:spPr>
          <a:xfrm>
            <a:off x="799034" y="959037"/>
            <a:ext cx="7986040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/>
              <a:t>Program Objectives</a:t>
            </a:r>
            <a:endParaRPr b="1" sz="2000"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Consolidate speaker pool – key executives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Emphasize strategic topics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Reduce off-message presentations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Improve efficiencies through reusable content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Consolidate point of contact for speaking requests</a:t>
            </a:r>
            <a:endParaRPr/>
          </a:p>
          <a:p>
            <a:pPr indent="-334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334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334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</p:txBody>
      </p:sp>
      <p:sp>
        <p:nvSpPr>
          <p:cNvPr id="64" name="Google Shape;64;p2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SPEAKING OPPORTUNITY CRITERIA </a:t>
            </a:r>
            <a:endParaRPr/>
          </a:p>
        </p:txBody>
      </p:sp>
      <p:sp>
        <p:nvSpPr>
          <p:cNvPr id="70" name="Google Shape;70;p3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71" name="Google Shape;71;p3"/>
          <p:cNvGraphicFramePr/>
          <p:nvPr/>
        </p:nvGraphicFramePr>
        <p:xfrm>
          <a:off x="4612821" y="6914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{15FC6B15-0621-4E31-9209-B55EFC637D47}</a:tableStyleId>
              </a:tblPr>
              <a:tblGrid>
                <a:gridCol w="4469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C6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3C61"/>
                          </a:solidFill>
                        </a:rPr>
                        <a:t>SUPPORT LEVEL</a:t>
                      </a:r>
                      <a:endParaRPr b="1" sz="1600" u="none" cap="none" strike="noStrike">
                        <a:solidFill>
                          <a:srgbClr val="003C61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dk1"/>
                          </a:solidFill>
                        </a:rPr>
                        <a:t>Tier One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Coordinate earned submissions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Coordinate content for paid opportunities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Manage logistics (excluding speaker travel)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Develop event-specific communications plan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Provide on-site communications support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/>
                        <a:t>Tier Two</a:t>
                      </a:r>
                      <a:endParaRPr b="1"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Coordinate earned submissions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Coordinate content for paid opportunities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Manage logistics (excluding speaker travel)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Coordinate on-site media and analyst briefings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Tier Three</a:t>
                      </a:r>
                      <a:endParaRPr b="1"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Refer to regional marketing teams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Review presentation content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72" name="Google Shape;72;p3"/>
          <p:cNvGraphicFramePr/>
          <p:nvPr/>
        </p:nvGraphicFramePr>
        <p:xfrm>
          <a:off x="97971" y="6914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{15FC6B15-0621-4E31-9209-B55EFC637D47}</a:tableStyleId>
              </a:tblPr>
              <a:tblGrid>
                <a:gridCol w="4469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C6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003C61"/>
                          </a:solidFill>
                        </a:rPr>
                        <a:t>EVALUATION CRITERIA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chemeClr val="dk1"/>
                          </a:solidFill>
                        </a:rPr>
                        <a:t>Visibility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Media and analyst coverage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Prestige / Credibility of organizer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Customer, partner attendance level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Relevance</a:t>
                      </a:r>
                      <a:endParaRPr b="1"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Content relevance to business objectives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Audience Profile</a:t>
                      </a:r>
                      <a:endParaRPr b="1"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Customer,</a:t>
                      </a:r>
                      <a:r>
                        <a:rPr lang="en-US" sz="1600"/>
                        <a:t> partner attendee level (e.g. decision maker?)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/>
                        <a:t>Cost</a:t>
                      </a:r>
                      <a:endParaRPr b="1"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Paid vs. earned speaking opportunity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VeriFone investment in event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Partner, competitor spend</a:t>
                      </a:r>
                      <a:endParaRPr sz="16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4190512" y="1081599"/>
            <a:ext cx="783772" cy="67056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7514162" y="4542464"/>
            <a:ext cx="783772" cy="67056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6871734" y="3419497"/>
            <a:ext cx="2149441" cy="125238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Cloud solutions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Compliance burden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Mobile complexity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</a:t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5370169" y="4527784"/>
            <a:ext cx="783772" cy="67056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3052450" y="4540849"/>
            <a:ext cx="783772" cy="67056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785458" y="4519084"/>
            <a:ext cx="783772" cy="67056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NORTH AMERICA: Q2-Q3 PROGRAM EMPHASIS</a:t>
            </a:r>
            <a:endParaRPr/>
          </a:p>
        </p:txBody>
      </p:sp>
      <p:sp>
        <p:nvSpPr>
          <p:cNvPr id="84" name="Google Shape;84;p4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117496" y="2670553"/>
            <a:ext cx="2149441" cy="687977"/>
          </a:xfrm>
          <a:prstGeom prst="rect">
            <a:avLst/>
          </a:prstGeom>
          <a:solidFill>
            <a:srgbClr val="003C6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Mobile Wallets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2381887" y="2674900"/>
            <a:ext cx="2149441" cy="687977"/>
          </a:xfrm>
          <a:prstGeom prst="rect">
            <a:avLst/>
          </a:prstGeom>
          <a:solidFill>
            <a:srgbClr val="003C6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U.S. EMV Migration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4631461" y="2670538"/>
            <a:ext cx="2149441" cy="687977"/>
          </a:xfrm>
          <a:prstGeom prst="rect">
            <a:avLst/>
          </a:prstGeom>
          <a:solidFill>
            <a:srgbClr val="003C6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Mobile Retail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6858678" y="2674885"/>
            <a:ext cx="2149441" cy="687977"/>
          </a:xfrm>
          <a:prstGeom prst="rect">
            <a:avLst/>
          </a:prstGeom>
          <a:solidFill>
            <a:srgbClr val="003C6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Managing Payments Complexity</a:t>
            </a: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121843" y="3415165"/>
            <a:ext cx="2149441" cy="125238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Adoption hurdles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 wars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2377525" y="3419512"/>
            <a:ext cx="2149441" cy="125238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Deadlines / drivers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Hospitality impact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Retail adoption</a:t>
            </a: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4635808" y="3415150"/>
            <a:ext cx="2149441" cy="125238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Customer experience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Device integration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 / culture</a:t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>
            <a:off x="1699468" y="611991"/>
            <a:ext cx="5765860" cy="507126"/>
          </a:xfrm>
          <a:prstGeom prst="rect">
            <a:avLst/>
          </a:prstGeom>
          <a:solidFill>
            <a:srgbClr val="003C61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North American Strategy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3520894" y="1861343"/>
            <a:ext cx="2108587" cy="595252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Primary: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Jennifer Miles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Secondary: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Erik Vlugt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117497" y="5318249"/>
            <a:ext cx="2154147" cy="692339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Erik Vlugt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Dave Talach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 Masser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2371689" y="5306873"/>
            <a:ext cx="2154147" cy="692339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Erik Vlugt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Randy Burnette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Hospitality: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Drago Dzerve</a:t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4625881" y="5295497"/>
            <a:ext cx="2154147" cy="692339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Sandeep Bhanote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Harlan Eplan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Security: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Marc Masser</a:t>
            </a:r>
            <a:endParaRPr/>
          </a:p>
        </p:txBody>
      </p:sp>
      <p:sp>
        <p:nvSpPr>
          <p:cNvPr id="97" name="Google Shape;97;p4"/>
          <p:cNvSpPr/>
          <p:nvPr/>
        </p:nvSpPr>
        <p:spPr>
          <a:xfrm>
            <a:off x="6866425" y="5297769"/>
            <a:ext cx="2154147" cy="692339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2B30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Jeff Wakefield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Security: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 Masser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NORTH AMERICA: CURRENT 2013 TARGETS*</a:t>
            </a:r>
            <a:endParaRPr/>
          </a:p>
        </p:txBody>
      </p:sp>
      <p:sp>
        <p:nvSpPr>
          <p:cNvPr id="103" name="Google Shape;103;p5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04" name="Google Shape;104;p5"/>
          <p:cNvGraphicFramePr/>
          <p:nvPr/>
        </p:nvGraphicFramePr>
        <p:xfrm>
          <a:off x="297618" y="70008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{41DF0990-8A40-4F48-855A-DC1B5873C0B7}</a:tableStyleId>
              </a:tblPr>
              <a:tblGrid>
                <a:gridCol w="2573600"/>
                <a:gridCol w="1338725"/>
              </a:tblGrid>
              <a:tr h="273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Event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Date</a:t>
                      </a:r>
                      <a:endParaRPr b="1" sz="1400"/>
                    </a:p>
                  </a:txBody>
                  <a:tcPr marT="45725" marB="45725" marR="45725" marL="45725"/>
                </a:tc>
              </a:tr>
              <a:tr h="2730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dk2"/>
                          </a:solidFill>
                        </a:rPr>
                        <a:t>TIER 1</a:t>
                      </a:r>
                      <a:endParaRPr b="1" sz="1400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45725" marL="45725"/>
                </a:tc>
                <a:tc hMerge="1"/>
              </a:tr>
              <a:tr h="257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National Retail Federation NRF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January 13-16</a:t>
                      </a:r>
                      <a:endParaRPr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ETA 2013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30-May</a:t>
                      </a:r>
                      <a:r>
                        <a:rPr lang="en-US" sz="1400"/>
                        <a:t> 2</a:t>
                      </a:r>
                      <a:endParaRPr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NRA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May19-20</a:t>
                      </a:r>
                      <a:endParaRPr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NACS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October 10-15</a:t>
                      </a:r>
                      <a:endParaRPr sz="1400"/>
                    </a:p>
                  </a:txBody>
                  <a:tcPr marT="45725" marB="45725" marR="45725" marL="45725"/>
                </a:tc>
              </a:tr>
              <a:tr h="2730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dk2"/>
                          </a:solidFill>
                        </a:rPr>
                        <a:t>TIER 2</a:t>
                      </a:r>
                      <a:endParaRPr b="1" sz="1400">
                        <a:solidFill>
                          <a:schemeClr val="dk2"/>
                        </a:solidFill>
                      </a:endParaRPr>
                    </a:p>
                  </a:txBody>
                  <a:tcPr marT="45725" marB="45725" marR="45725" marL="45725"/>
                </a:tc>
                <a:tc hMerge="1"/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SCA – Annual Summit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Feb. 5-7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NFC &amp; Mobile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Money Summit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Feb. 22-25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Card Forum &amp; Expo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Apr. 7-10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Mobile Payments Conference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10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Retail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Technology Conference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10-12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Global Retailing Conference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</a:t>
                      </a:r>
                      <a:r>
                        <a:rPr lang="en-US" sz="1400"/>
                        <a:t> 11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RAMP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15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All Things D – Dive into Mobile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15-16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CARTES</a:t>
                      </a:r>
                      <a:r>
                        <a:rPr lang="en-US" sz="1400"/>
                        <a:t> America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23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9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IRUG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21-24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</a:tbl>
          </a:graphicData>
        </a:graphic>
      </p:graphicFrame>
      <p:graphicFrame>
        <p:nvGraphicFramePr>
          <p:cNvPr id="105" name="Google Shape;105;p5"/>
          <p:cNvGraphicFramePr/>
          <p:nvPr/>
        </p:nvGraphicFramePr>
        <p:xfrm>
          <a:off x="4558554" y="7164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{41DF0990-8A40-4F48-855A-DC1B5873C0B7}</a:tableStyleId>
              </a:tblPr>
              <a:tblGrid>
                <a:gridCol w="2838750"/>
                <a:gridCol w="1504650"/>
              </a:tblGrid>
              <a:tr h="26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Event</a:t>
                      </a:r>
                      <a:endParaRPr b="1" sz="1400"/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Date</a:t>
                      </a:r>
                      <a:endParaRPr b="1" sz="1400"/>
                    </a:p>
                  </a:txBody>
                  <a:tcPr marT="45725" marB="45725" marR="45725" marL="45725"/>
                </a:tc>
              </a:tr>
              <a:tr h="25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MasterCard</a:t>
                      </a:r>
                      <a:r>
                        <a:rPr lang="en-US" sz="1400"/>
                        <a:t> Risk Conference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28 – May2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5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The Tech Event (formerly NACS tech)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May 6-10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5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SCA – NFC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Summit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May 15-16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5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CTIA Wireless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/>
                        <a:t>May 21-23</a:t>
                      </a:r>
                      <a:endParaRPr b="0" sz="1400"/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Retail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Executive Summit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June 13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2013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Mobile Banking &amp; Comm. Summit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June 3-5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Cardware 2013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June 19-20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Mobile Commerce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World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June 24-26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FORTUNE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BrainStorm Tech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July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Shop.org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Sept. 30 – Oct. 2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Money2020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Oct.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6-9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GigaOm Mobilize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Oct. 16-17</a:t>
                      </a:r>
                      <a:endParaRPr/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MobileCON (formerly CTIA Ent.)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Oct. 16-18</a:t>
                      </a:r>
                      <a:endParaRPr/>
                    </a:p>
                  </a:txBody>
                  <a:tcPr marT="45725" marB="45725" marR="45725" marL="45725"/>
                </a:tc>
              </a:tr>
              <a:tr h="28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ATM Debit &amp; Prepaid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Forum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Oct.</a:t>
                      </a:r>
                      <a:r>
                        <a:rPr b="0" lang="en-US" sz="1400">
                          <a:solidFill>
                            <a:schemeClr val="dk1"/>
                          </a:solidFill>
                        </a:rPr>
                        <a:t> 20-23</a:t>
                      </a:r>
                      <a:endParaRPr b="0"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45725" marL="45725"/>
                </a:tc>
              </a:tr>
            </a:tbl>
          </a:graphicData>
        </a:graphic>
      </p:graphicFrame>
      <p:sp>
        <p:nvSpPr>
          <p:cNvPr id="106" name="Google Shape;106;p5"/>
          <p:cNvSpPr txBox="1"/>
          <p:nvPr/>
        </p:nvSpPr>
        <p:spPr>
          <a:xfrm>
            <a:off x="4585648" y="5827594"/>
            <a:ext cx="428539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*Target list is fluid and will evolve as new events are vetted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SPEAKER REQUEST PROCESS: TARGET EVENTS	</a:t>
            </a:r>
            <a:endParaRPr/>
          </a:p>
        </p:txBody>
      </p:sp>
      <p:sp>
        <p:nvSpPr>
          <p:cNvPr id="112" name="Google Shape;112;p6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13" name="Google Shape;113;p6"/>
          <p:cNvGraphicFramePr/>
          <p:nvPr/>
        </p:nvGraphicFramePr>
        <p:xfrm>
          <a:off x="798513" y="958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{15FC6B15-0621-4E31-9209-B55EFC637D47}</a:tableStyleId>
              </a:tblPr>
              <a:tblGrid>
                <a:gridCol w="79867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1. Communications tracks</a:t>
                      </a:r>
                      <a:r>
                        <a:rPr lang="en-US" sz="1800"/>
                        <a:t> and monitors Call for Proposals deadlines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2. Communications works</a:t>
                      </a:r>
                      <a:r>
                        <a:rPr lang="en-US" sz="1800"/>
                        <a:t> with spokespersons to identify topics and draft submissions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3.</a:t>
                      </a:r>
                      <a:r>
                        <a:rPr lang="en-US" sz="1800"/>
                        <a:t> Speaker reviews and approves submission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4. Communications submits proposal and works with event organizer to provide additional information and influence</a:t>
                      </a:r>
                      <a:r>
                        <a:rPr lang="en-US" sz="1800"/>
                        <a:t> decision as needed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5. Once confirmed, Communications</a:t>
                      </a:r>
                      <a:r>
                        <a:rPr lang="en-US" sz="1800"/>
                        <a:t> manages logistics (excluding speaker travel), speaker prep and works with regional marketing to develop presentation materials (if necessary)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6.</a:t>
                      </a:r>
                      <a:r>
                        <a:rPr lang="en-US" sz="1800"/>
                        <a:t> After speaking opportunity, Communications follows up with speaker for post-event feedback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SPEAKER REQUEST PROCESS: NEW EVENTS	</a:t>
            </a:r>
            <a:endParaRPr/>
          </a:p>
        </p:txBody>
      </p:sp>
      <p:sp>
        <p:nvSpPr>
          <p:cNvPr id="119" name="Google Shape;119;p7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20" name="Google Shape;120;p7"/>
          <p:cNvGraphicFramePr/>
          <p:nvPr/>
        </p:nvGraphicFramePr>
        <p:xfrm>
          <a:off x="798513" y="958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{15FC6B15-0621-4E31-9209-B55EFC637D47}</a:tableStyleId>
              </a:tblPr>
              <a:tblGrid>
                <a:gridCol w="79867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1. Speaker Request submitted to Communications</a:t>
                      </a:r>
                      <a:endParaRPr/>
                    </a:p>
                    <a:p>
                      <a:pPr indent="-285750" lvl="1" marL="7429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cap="none" strike="noStrike"/>
                        <a:t>Internal requests can be sent to the </a:t>
                      </a:r>
                      <a:r>
                        <a:rPr lang="en-US" sz="1800" u="sng" cap="none" strike="noStrike">
                          <a:solidFill>
                            <a:schemeClr val="hlink"/>
                          </a:solidFill>
                          <a:hlinkClick r:id="rId3"/>
                        </a:rPr>
                        <a:t>i_publicrelations</a:t>
                      </a:r>
                      <a:r>
                        <a:rPr lang="en-US" sz="1800" u="none" cap="none" strike="noStrike"/>
                        <a:t> distribution</a:t>
                      </a:r>
                      <a:endParaRPr/>
                    </a:p>
                    <a:p>
                      <a:pPr indent="-285750" lvl="1" marL="7429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cap="none" strike="noStrike"/>
                        <a:t>External requests can be made by completing the “Request a Speaker” form on the VeriFone.com </a:t>
                      </a:r>
                      <a:r>
                        <a:rPr lang="en-US" sz="1800" u="sng" cap="none" strike="noStrike">
                          <a:solidFill>
                            <a:schemeClr val="hlink"/>
                          </a:solidFill>
                          <a:hlinkClick r:id="rId4"/>
                        </a:rPr>
                        <a:t>Press Room</a:t>
                      </a:r>
                      <a:r>
                        <a:rPr lang="en-US" sz="1800" u="none" cap="none" strike="noStrike"/>
                        <a:t> or </a:t>
                      </a:r>
                      <a:r>
                        <a:rPr lang="en-US" sz="18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Events</a:t>
                      </a:r>
                      <a:r>
                        <a:rPr lang="en-US" sz="1800" u="none" cap="none" strike="noStrike"/>
                        <a:t> page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2. Communications reviews event and evaluates speaking opportunity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3. Communications tracks</a:t>
                      </a:r>
                      <a:r>
                        <a:rPr lang="en-US" sz="1800"/>
                        <a:t> and monitors Call for Proposals deadlines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4. Communications works</a:t>
                      </a:r>
                      <a:r>
                        <a:rPr lang="en-US" sz="1800"/>
                        <a:t> with spokespersons to identify topics and draft submissions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5.</a:t>
                      </a:r>
                      <a:r>
                        <a:rPr lang="en-US" sz="1800"/>
                        <a:t> Speaker reviews and approves submission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6. Communications submits proposal and works with event organizer to provide additional information and influence</a:t>
                      </a:r>
                      <a:r>
                        <a:rPr lang="en-US" sz="1800"/>
                        <a:t> decision as needed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7. Once confirmed, Communications</a:t>
                      </a:r>
                      <a:r>
                        <a:rPr lang="en-US" sz="1800"/>
                        <a:t> manages logistics (excluding speaker travel), speaker prep and works with regional marketing to develop presentation materials (if necessary)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8.</a:t>
                      </a:r>
                      <a:r>
                        <a:rPr lang="en-US" sz="1800"/>
                        <a:t> After speaking opportunity, Communications follows up with speaker for post-event feedback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VERIFONE SPEAKER REQUEST ONLINE FORM</a:t>
            </a:r>
            <a:endParaRPr/>
          </a:p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7" name="Google Shape;127;p8"/>
          <p:cNvPicPr preferRelativeResize="0"/>
          <p:nvPr/>
        </p:nvPicPr>
        <p:blipFill rotWithShape="1">
          <a:blip r:embed="rId3">
            <a:alphaModFix/>
          </a:blip>
          <a:srcRect b="11111" l="18806" r="22761" t="12205"/>
          <a:stretch/>
        </p:blipFill>
        <p:spPr>
          <a:xfrm>
            <a:off x="532263" y="859809"/>
            <a:ext cx="6878471" cy="507759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8"/>
          <p:cNvSpPr txBox="1"/>
          <p:nvPr/>
        </p:nvSpPr>
        <p:spPr>
          <a:xfrm>
            <a:off x="5882185" y="3535107"/>
            <a:ext cx="2306472" cy="120032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form available on verifone.com Press Room and Events pages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/>
          <p:nvPr>
            <p:ph type="title"/>
          </p:nvPr>
        </p:nvSpPr>
        <p:spPr>
          <a:xfrm>
            <a:off x="1013143" y="162295"/>
            <a:ext cx="76962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 Narrow"/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134" name="Google Shape;134;p9"/>
          <p:cNvSpPr txBox="1"/>
          <p:nvPr>
            <p:ph idx="1" type="body"/>
          </p:nvPr>
        </p:nvSpPr>
        <p:spPr>
          <a:xfrm>
            <a:off x="799034" y="959037"/>
            <a:ext cx="7986040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61963" lvl="0" marL="46196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Discuss program with internal stakeholders; incorporate input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Discuss and implement measurement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Recalibrate event target list as appropriate</a:t>
            </a:r>
            <a:endParaRPr/>
          </a:p>
          <a:p>
            <a:pPr indent="-461963" lvl="0" marL="461963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Socialize with N.A. marketing and executive teams</a:t>
            </a:r>
            <a:endParaRPr/>
          </a:p>
        </p:txBody>
      </p:sp>
      <p:sp>
        <p:nvSpPr>
          <p:cNvPr id="135" name="Google Shape;135;p9"/>
          <p:cNvSpPr txBox="1"/>
          <p:nvPr>
            <p:ph idx="12" type="sldNum"/>
          </p:nvPr>
        </p:nvSpPr>
        <p:spPr>
          <a:xfrm>
            <a:off x="254949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7">
      <a:dk1>
        <a:srgbClr val="3F3F3F"/>
      </a:dk1>
      <a:lt1>
        <a:srgbClr val="FFFFFF"/>
      </a:lt1>
      <a:dk2>
        <a:srgbClr val="115788"/>
      </a:dk2>
      <a:lt2>
        <a:srgbClr val="007AC3"/>
      </a:lt2>
      <a:accent1>
        <a:srgbClr val="3C4353"/>
      </a:accent1>
      <a:accent2>
        <a:srgbClr val="231F20"/>
      </a:accent2>
      <a:accent3>
        <a:srgbClr val="CBDB2A"/>
      </a:accent3>
      <a:accent4>
        <a:srgbClr val="699049"/>
      </a:accent4>
      <a:accent5>
        <a:srgbClr val="881D5B"/>
      </a:accent5>
      <a:accent6>
        <a:srgbClr val="E4B342"/>
      </a:accent6>
      <a:hlink>
        <a:srgbClr val="E38D29"/>
      </a:hlink>
      <a:folHlink>
        <a:srgbClr val="1157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2011-05-11T21:17:34Z</dcterms:created>
  <dc:creator>Philip A. Calvert</dc:creator>
</cp:coreProperties>
</file>