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8988E83-32FC-3748-85D0-CE4812DB87BD}">
          <p14:sldIdLst>
            <p14:sldId id="258"/>
          </p14:sldIdLst>
        </p14:section>
        <p14:section name="NEW" id="{3CD74310-B49A-5649-8882-5CC85B456EF8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86" autoAdjust="0"/>
    <p:restoredTop sz="94660"/>
  </p:normalViewPr>
  <p:slideViewPr>
    <p:cSldViewPr snapToGrid="0">
      <p:cViewPr>
        <p:scale>
          <a:sx n="80" d="100"/>
          <a:sy n="80" d="100"/>
        </p:scale>
        <p:origin x="-2652" y="-8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1BFFA-962D-4007-9B64-0C736AA56078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1BABE-42F4-4C36-B17D-08133CA3B3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1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EWTitleSlide cop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10810" y="3009308"/>
            <a:ext cx="6537533" cy="461665"/>
          </a:xfrm>
        </p:spPr>
        <p:txBody>
          <a:bodyPr/>
          <a:lstStyle>
            <a:lvl1pPr>
              <a:defRPr sz="3000">
                <a:solidFill>
                  <a:schemeClr val="bg1"/>
                </a:solidFill>
                <a:effectLst>
                  <a:outerShdw blurRad="127000" dist="63500" dir="54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146" y="4040014"/>
            <a:ext cx="6174336" cy="40011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bg1"/>
                </a:solidFill>
                <a:effectLst>
                  <a:outerShdw blurRad="127000" dist="63500" dir="54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5" name="Picture 4" descr="BirdForTitle.png"/>
          <p:cNvPicPr>
            <a:picLocks noChangeAspect="1"/>
          </p:cNvPicPr>
          <p:nvPr userDrawn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149944" y="2581747"/>
            <a:ext cx="1473615" cy="7894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034" y="959037"/>
            <a:ext cx="7986040" cy="2154436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494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effectLst>
                  <a:outerShdw blurRad="88900" dist="254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CAE2938-959B-4951-97D2-56B1BCC558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494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effectLst>
                  <a:outerShdw blurRad="88900" dist="254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CAE2938-959B-4951-97D2-56B1BCC558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494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effectLst>
                  <a:outerShdw blurRad="88900" dist="254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CAE2938-959B-4951-97D2-56B1BCC558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Heavy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uleShor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31" y="6366134"/>
            <a:ext cx="6420688" cy="381000"/>
          </a:xfrm>
          <a:prstGeom prst="rect">
            <a:avLst/>
          </a:prstGeom>
        </p:spPr>
      </p:pic>
      <p:grpSp>
        <p:nvGrpSpPr>
          <p:cNvPr id="5" name="Group 4"/>
          <p:cNvGrpSpPr>
            <a:grpSpLocks/>
          </p:cNvGrpSpPr>
          <p:nvPr userDrawn="1"/>
        </p:nvGrpSpPr>
        <p:grpSpPr bwMode="auto">
          <a:xfrm>
            <a:off x="101103" y="6352587"/>
            <a:ext cx="836891" cy="442329"/>
            <a:chOff x="606" y="2346"/>
            <a:chExt cx="2932" cy="1550"/>
          </a:xfrm>
        </p:grpSpPr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606" y="3109"/>
              <a:ext cx="1921" cy="787"/>
            </a:xfrm>
            <a:custGeom>
              <a:avLst/>
              <a:gdLst/>
              <a:ahLst/>
              <a:cxnLst>
                <a:cxn ang="0">
                  <a:pos x="1" y="326"/>
                </a:cxn>
                <a:cxn ang="0">
                  <a:pos x="43" y="295"/>
                </a:cxn>
                <a:cxn ang="0">
                  <a:pos x="305" y="36"/>
                </a:cxn>
                <a:cxn ang="0">
                  <a:pos x="385" y="2"/>
                </a:cxn>
                <a:cxn ang="0">
                  <a:pos x="786" y="2"/>
                </a:cxn>
                <a:cxn ang="0">
                  <a:pos x="813" y="7"/>
                </a:cxn>
                <a:cxn ang="0">
                  <a:pos x="770" y="40"/>
                </a:cxn>
                <a:cxn ang="0">
                  <a:pos x="519" y="289"/>
                </a:cxn>
                <a:cxn ang="0">
                  <a:pos x="430" y="332"/>
                </a:cxn>
                <a:cxn ang="0">
                  <a:pos x="36" y="332"/>
                </a:cxn>
                <a:cxn ang="0">
                  <a:pos x="1" y="326"/>
                </a:cxn>
              </a:cxnLst>
              <a:rect l="0" t="0" r="r" b="b"/>
              <a:pathLst>
                <a:path w="813" h="333">
                  <a:moveTo>
                    <a:pt x="1" y="326"/>
                  </a:moveTo>
                  <a:cubicBezTo>
                    <a:pt x="0" y="323"/>
                    <a:pt x="15" y="324"/>
                    <a:pt x="43" y="295"/>
                  </a:cubicBezTo>
                  <a:cubicBezTo>
                    <a:pt x="72" y="266"/>
                    <a:pt x="305" y="36"/>
                    <a:pt x="305" y="36"/>
                  </a:cubicBezTo>
                  <a:cubicBezTo>
                    <a:pt x="305" y="36"/>
                    <a:pt x="331" y="2"/>
                    <a:pt x="385" y="2"/>
                  </a:cubicBezTo>
                  <a:cubicBezTo>
                    <a:pt x="786" y="2"/>
                    <a:pt x="786" y="2"/>
                    <a:pt x="786" y="2"/>
                  </a:cubicBezTo>
                  <a:cubicBezTo>
                    <a:pt x="786" y="2"/>
                    <a:pt x="791" y="0"/>
                    <a:pt x="813" y="7"/>
                  </a:cubicBezTo>
                  <a:cubicBezTo>
                    <a:pt x="813" y="7"/>
                    <a:pt x="798" y="12"/>
                    <a:pt x="770" y="40"/>
                  </a:cubicBezTo>
                  <a:cubicBezTo>
                    <a:pt x="740" y="70"/>
                    <a:pt x="519" y="289"/>
                    <a:pt x="519" y="289"/>
                  </a:cubicBezTo>
                  <a:cubicBezTo>
                    <a:pt x="519" y="289"/>
                    <a:pt x="478" y="332"/>
                    <a:pt x="430" y="332"/>
                  </a:cubicBezTo>
                  <a:cubicBezTo>
                    <a:pt x="36" y="332"/>
                    <a:pt x="36" y="332"/>
                    <a:pt x="36" y="332"/>
                  </a:cubicBezTo>
                  <a:cubicBezTo>
                    <a:pt x="36" y="332"/>
                    <a:pt x="18" y="333"/>
                    <a:pt x="1" y="326"/>
                  </a:cubicBezTo>
                </a:path>
              </a:pathLst>
            </a:custGeom>
            <a:solidFill>
              <a:srgbClr val="007AC2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1620" y="2346"/>
              <a:ext cx="1918" cy="789"/>
            </a:xfrm>
            <a:custGeom>
              <a:avLst/>
              <a:gdLst/>
              <a:ahLst/>
              <a:cxnLst>
                <a:cxn ang="0">
                  <a:pos x="811" y="327"/>
                </a:cxn>
                <a:cxn ang="0">
                  <a:pos x="769" y="296"/>
                </a:cxn>
                <a:cxn ang="0">
                  <a:pos x="508" y="36"/>
                </a:cxn>
                <a:cxn ang="0">
                  <a:pos x="428" y="3"/>
                </a:cxn>
                <a:cxn ang="0">
                  <a:pos x="26" y="3"/>
                </a:cxn>
                <a:cxn ang="0">
                  <a:pos x="0" y="8"/>
                </a:cxn>
                <a:cxn ang="0">
                  <a:pos x="42" y="41"/>
                </a:cxn>
                <a:cxn ang="0">
                  <a:pos x="293" y="290"/>
                </a:cxn>
                <a:cxn ang="0">
                  <a:pos x="382" y="333"/>
                </a:cxn>
                <a:cxn ang="0">
                  <a:pos x="776" y="333"/>
                </a:cxn>
                <a:cxn ang="0">
                  <a:pos x="811" y="327"/>
                </a:cxn>
              </a:cxnLst>
              <a:rect l="0" t="0" r="r" b="b"/>
              <a:pathLst>
                <a:path w="812" h="334">
                  <a:moveTo>
                    <a:pt x="811" y="327"/>
                  </a:moveTo>
                  <a:cubicBezTo>
                    <a:pt x="812" y="324"/>
                    <a:pt x="798" y="324"/>
                    <a:pt x="769" y="296"/>
                  </a:cubicBezTo>
                  <a:cubicBezTo>
                    <a:pt x="740" y="267"/>
                    <a:pt x="508" y="36"/>
                    <a:pt x="508" y="36"/>
                  </a:cubicBezTo>
                  <a:cubicBezTo>
                    <a:pt x="508" y="36"/>
                    <a:pt x="482" y="3"/>
                    <a:pt x="428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2" y="0"/>
                    <a:pt x="0" y="8"/>
                  </a:cubicBezTo>
                  <a:cubicBezTo>
                    <a:pt x="0" y="8"/>
                    <a:pt x="14" y="13"/>
                    <a:pt x="42" y="41"/>
                  </a:cubicBezTo>
                  <a:cubicBezTo>
                    <a:pt x="72" y="71"/>
                    <a:pt x="293" y="290"/>
                    <a:pt x="293" y="290"/>
                  </a:cubicBezTo>
                  <a:cubicBezTo>
                    <a:pt x="293" y="290"/>
                    <a:pt x="334" y="333"/>
                    <a:pt x="382" y="333"/>
                  </a:cubicBezTo>
                  <a:cubicBezTo>
                    <a:pt x="776" y="333"/>
                    <a:pt x="776" y="333"/>
                    <a:pt x="776" y="333"/>
                  </a:cubicBezTo>
                  <a:cubicBezTo>
                    <a:pt x="776" y="333"/>
                    <a:pt x="794" y="334"/>
                    <a:pt x="811" y="327"/>
                  </a:cubicBezTo>
                </a:path>
              </a:pathLst>
            </a:custGeom>
            <a:solidFill>
              <a:srgbClr val="007AC2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pic>
        <p:nvPicPr>
          <p:cNvPr id="6" name="Picture 5" descr="VFlog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005" y="6203826"/>
            <a:ext cx="1668780" cy="548640"/>
          </a:xfrm>
          <a:prstGeom prst="rect">
            <a:avLst/>
          </a:prstGeom>
        </p:spPr>
      </p:pic>
      <p:sp>
        <p:nvSpPr>
          <p:cNvPr id="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002" y="6243710"/>
            <a:ext cx="2133600" cy="295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effectLst>
                  <a:outerShdw blurRad="88900" dist="254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CAE2938-959B-4951-97D2-56B1BCC558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62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HeavyGraphicsWith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58" y="162295"/>
            <a:ext cx="8783273" cy="323165"/>
          </a:xfrm>
        </p:spPr>
        <p:txBody>
          <a:bodyPr/>
          <a:lstStyle>
            <a:lvl1pPr>
              <a:defRPr spc="25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5" name="Picture 4" descr="ruleShor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31" y="6366134"/>
            <a:ext cx="6420688" cy="381000"/>
          </a:xfrm>
          <a:prstGeom prst="rect">
            <a:avLst/>
          </a:prstGeom>
        </p:spPr>
      </p:pic>
      <p:grpSp>
        <p:nvGrpSpPr>
          <p:cNvPr id="7" name="Group 6"/>
          <p:cNvGrpSpPr>
            <a:grpSpLocks/>
          </p:cNvGrpSpPr>
          <p:nvPr userDrawn="1"/>
        </p:nvGrpSpPr>
        <p:grpSpPr bwMode="auto">
          <a:xfrm>
            <a:off x="101103" y="6352587"/>
            <a:ext cx="836891" cy="442329"/>
            <a:chOff x="606" y="2346"/>
            <a:chExt cx="2932" cy="1550"/>
          </a:xfrm>
        </p:grpSpPr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606" y="3109"/>
              <a:ext cx="1921" cy="787"/>
            </a:xfrm>
            <a:custGeom>
              <a:avLst/>
              <a:gdLst/>
              <a:ahLst/>
              <a:cxnLst>
                <a:cxn ang="0">
                  <a:pos x="1" y="326"/>
                </a:cxn>
                <a:cxn ang="0">
                  <a:pos x="43" y="295"/>
                </a:cxn>
                <a:cxn ang="0">
                  <a:pos x="305" y="36"/>
                </a:cxn>
                <a:cxn ang="0">
                  <a:pos x="385" y="2"/>
                </a:cxn>
                <a:cxn ang="0">
                  <a:pos x="786" y="2"/>
                </a:cxn>
                <a:cxn ang="0">
                  <a:pos x="813" y="7"/>
                </a:cxn>
                <a:cxn ang="0">
                  <a:pos x="770" y="40"/>
                </a:cxn>
                <a:cxn ang="0">
                  <a:pos x="519" y="289"/>
                </a:cxn>
                <a:cxn ang="0">
                  <a:pos x="430" y="332"/>
                </a:cxn>
                <a:cxn ang="0">
                  <a:pos x="36" y="332"/>
                </a:cxn>
                <a:cxn ang="0">
                  <a:pos x="1" y="326"/>
                </a:cxn>
              </a:cxnLst>
              <a:rect l="0" t="0" r="r" b="b"/>
              <a:pathLst>
                <a:path w="813" h="333">
                  <a:moveTo>
                    <a:pt x="1" y="326"/>
                  </a:moveTo>
                  <a:cubicBezTo>
                    <a:pt x="0" y="323"/>
                    <a:pt x="15" y="324"/>
                    <a:pt x="43" y="295"/>
                  </a:cubicBezTo>
                  <a:cubicBezTo>
                    <a:pt x="72" y="266"/>
                    <a:pt x="305" y="36"/>
                    <a:pt x="305" y="36"/>
                  </a:cubicBezTo>
                  <a:cubicBezTo>
                    <a:pt x="305" y="36"/>
                    <a:pt x="331" y="2"/>
                    <a:pt x="385" y="2"/>
                  </a:cubicBezTo>
                  <a:cubicBezTo>
                    <a:pt x="786" y="2"/>
                    <a:pt x="786" y="2"/>
                    <a:pt x="786" y="2"/>
                  </a:cubicBezTo>
                  <a:cubicBezTo>
                    <a:pt x="786" y="2"/>
                    <a:pt x="791" y="0"/>
                    <a:pt x="813" y="7"/>
                  </a:cubicBezTo>
                  <a:cubicBezTo>
                    <a:pt x="813" y="7"/>
                    <a:pt x="798" y="12"/>
                    <a:pt x="770" y="40"/>
                  </a:cubicBezTo>
                  <a:cubicBezTo>
                    <a:pt x="740" y="70"/>
                    <a:pt x="519" y="289"/>
                    <a:pt x="519" y="289"/>
                  </a:cubicBezTo>
                  <a:cubicBezTo>
                    <a:pt x="519" y="289"/>
                    <a:pt x="478" y="332"/>
                    <a:pt x="430" y="332"/>
                  </a:cubicBezTo>
                  <a:cubicBezTo>
                    <a:pt x="36" y="332"/>
                    <a:pt x="36" y="332"/>
                    <a:pt x="36" y="332"/>
                  </a:cubicBezTo>
                  <a:cubicBezTo>
                    <a:pt x="36" y="332"/>
                    <a:pt x="18" y="333"/>
                    <a:pt x="1" y="326"/>
                  </a:cubicBezTo>
                </a:path>
              </a:pathLst>
            </a:custGeom>
            <a:solidFill>
              <a:srgbClr val="007AC2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1620" y="2346"/>
              <a:ext cx="1918" cy="789"/>
            </a:xfrm>
            <a:custGeom>
              <a:avLst/>
              <a:gdLst/>
              <a:ahLst/>
              <a:cxnLst>
                <a:cxn ang="0">
                  <a:pos x="811" y="327"/>
                </a:cxn>
                <a:cxn ang="0">
                  <a:pos x="769" y="296"/>
                </a:cxn>
                <a:cxn ang="0">
                  <a:pos x="508" y="36"/>
                </a:cxn>
                <a:cxn ang="0">
                  <a:pos x="428" y="3"/>
                </a:cxn>
                <a:cxn ang="0">
                  <a:pos x="26" y="3"/>
                </a:cxn>
                <a:cxn ang="0">
                  <a:pos x="0" y="8"/>
                </a:cxn>
                <a:cxn ang="0">
                  <a:pos x="42" y="41"/>
                </a:cxn>
                <a:cxn ang="0">
                  <a:pos x="293" y="290"/>
                </a:cxn>
                <a:cxn ang="0">
                  <a:pos x="382" y="333"/>
                </a:cxn>
                <a:cxn ang="0">
                  <a:pos x="776" y="333"/>
                </a:cxn>
                <a:cxn ang="0">
                  <a:pos x="811" y="327"/>
                </a:cxn>
              </a:cxnLst>
              <a:rect l="0" t="0" r="r" b="b"/>
              <a:pathLst>
                <a:path w="812" h="334">
                  <a:moveTo>
                    <a:pt x="811" y="327"/>
                  </a:moveTo>
                  <a:cubicBezTo>
                    <a:pt x="812" y="324"/>
                    <a:pt x="798" y="324"/>
                    <a:pt x="769" y="296"/>
                  </a:cubicBezTo>
                  <a:cubicBezTo>
                    <a:pt x="740" y="267"/>
                    <a:pt x="508" y="36"/>
                    <a:pt x="508" y="36"/>
                  </a:cubicBezTo>
                  <a:cubicBezTo>
                    <a:pt x="508" y="36"/>
                    <a:pt x="482" y="3"/>
                    <a:pt x="428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2" y="0"/>
                    <a:pt x="0" y="8"/>
                  </a:cubicBezTo>
                  <a:cubicBezTo>
                    <a:pt x="0" y="8"/>
                    <a:pt x="14" y="13"/>
                    <a:pt x="42" y="41"/>
                  </a:cubicBezTo>
                  <a:cubicBezTo>
                    <a:pt x="72" y="71"/>
                    <a:pt x="293" y="290"/>
                    <a:pt x="293" y="290"/>
                  </a:cubicBezTo>
                  <a:cubicBezTo>
                    <a:pt x="293" y="290"/>
                    <a:pt x="334" y="333"/>
                    <a:pt x="382" y="333"/>
                  </a:cubicBezTo>
                  <a:cubicBezTo>
                    <a:pt x="776" y="333"/>
                    <a:pt x="776" y="333"/>
                    <a:pt x="776" y="333"/>
                  </a:cubicBezTo>
                  <a:cubicBezTo>
                    <a:pt x="776" y="333"/>
                    <a:pt x="794" y="334"/>
                    <a:pt x="811" y="327"/>
                  </a:cubicBezTo>
                </a:path>
              </a:pathLst>
            </a:custGeom>
            <a:solidFill>
              <a:srgbClr val="007AC2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pic>
        <p:nvPicPr>
          <p:cNvPr id="10" name="Picture 9" descr="VFlog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005" y="6203826"/>
            <a:ext cx="1668780" cy="54864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002" y="6243710"/>
            <a:ext cx="2133600" cy="295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effectLst>
                  <a:outerShdw blurRad="88900" dist="254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CAE2938-959B-4951-97D2-56B1BCC558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139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Header /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EWTitleSlide cop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DividerBird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855653" y="2025354"/>
            <a:ext cx="6288346" cy="38199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4415" y="3009309"/>
            <a:ext cx="6537533" cy="461665"/>
          </a:xfr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000" b="1" kern="1200" spc="300" dirty="0">
                <a:solidFill>
                  <a:schemeClr val="bg1"/>
                </a:solidFill>
                <a:effectLst>
                  <a:outerShdw blurRad="127000" dist="63500" dir="5400000" algn="tl" rotWithShape="0">
                    <a:prstClr val="black">
                      <a:alpha val="40000"/>
                    </a:prstClr>
                  </a:outerShdw>
                </a:effectLst>
                <a:latin typeface="Arial Narrow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9612" y="3928916"/>
            <a:ext cx="6174336" cy="369332"/>
          </a:xfrm>
        </p:spPr>
        <p:txBody>
          <a:bodyPr/>
          <a:lstStyle>
            <a:lvl1pPr marL="0" indent="0" algn="ctr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None/>
              <a:defRPr lang="en-US" sz="1800" kern="1200" dirty="0">
                <a:solidFill>
                  <a:schemeClr val="bg1"/>
                </a:solidFill>
                <a:effectLst>
                  <a:outerShdw blurRad="127000" dist="63500" dir="54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EWLogoSlid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VFPPT-NEWSlideBackground1 copy.jpg"/>
          <p:cNvPicPr>
            <a:picLocks noChangeAspect="1"/>
          </p:cNvPicPr>
          <p:nvPr userDrawn="1"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3143" y="162295"/>
            <a:ext cx="7696200" cy="3231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034" y="1078679"/>
            <a:ext cx="7986040" cy="215443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494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effectLst>
                  <a:outerShdw blurRad="88900" dist="254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CAE2938-959B-4951-97D2-56B1BCC5582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10"/>
          <p:cNvGrpSpPr>
            <a:grpSpLocks/>
          </p:cNvGrpSpPr>
          <p:nvPr userDrawn="1"/>
        </p:nvGrpSpPr>
        <p:grpSpPr bwMode="auto">
          <a:xfrm>
            <a:off x="132277" y="200608"/>
            <a:ext cx="836892" cy="442329"/>
            <a:chOff x="606" y="2346"/>
            <a:chExt cx="2932" cy="1550"/>
          </a:xfrm>
        </p:grpSpPr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606" y="3109"/>
              <a:ext cx="1921" cy="787"/>
            </a:xfrm>
            <a:custGeom>
              <a:avLst/>
              <a:gdLst/>
              <a:ahLst/>
              <a:cxnLst>
                <a:cxn ang="0">
                  <a:pos x="1" y="326"/>
                </a:cxn>
                <a:cxn ang="0">
                  <a:pos x="43" y="295"/>
                </a:cxn>
                <a:cxn ang="0">
                  <a:pos x="305" y="36"/>
                </a:cxn>
                <a:cxn ang="0">
                  <a:pos x="385" y="2"/>
                </a:cxn>
                <a:cxn ang="0">
                  <a:pos x="786" y="2"/>
                </a:cxn>
                <a:cxn ang="0">
                  <a:pos x="813" y="7"/>
                </a:cxn>
                <a:cxn ang="0">
                  <a:pos x="770" y="40"/>
                </a:cxn>
                <a:cxn ang="0">
                  <a:pos x="519" y="289"/>
                </a:cxn>
                <a:cxn ang="0">
                  <a:pos x="430" y="332"/>
                </a:cxn>
                <a:cxn ang="0">
                  <a:pos x="36" y="332"/>
                </a:cxn>
                <a:cxn ang="0">
                  <a:pos x="1" y="326"/>
                </a:cxn>
              </a:cxnLst>
              <a:rect l="0" t="0" r="r" b="b"/>
              <a:pathLst>
                <a:path w="813" h="333">
                  <a:moveTo>
                    <a:pt x="1" y="326"/>
                  </a:moveTo>
                  <a:cubicBezTo>
                    <a:pt x="0" y="323"/>
                    <a:pt x="15" y="324"/>
                    <a:pt x="43" y="295"/>
                  </a:cubicBezTo>
                  <a:cubicBezTo>
                    <a:pt x="72" y="266"/>
                    <a:pt x="305" y="36"/>
                    <a:pt x="305" y="36"/>
                  </a:cubicBezTo>
                  <a:cubicBezTo>
                    <a:pt x="305" y="36"/>
                    <a:pt x="331" y="2"/>
                    <a:pt x="385" y="2"/>
                  </a:cubicBezTo>
                  <a:cubicBezTo>
                    <a:pt x="786" y="2"/>
                    <a:pt x="786" y="2"/>
                    <a:pt x="786" y="2"/>
                  </a:cubicBezTo>
                  <a:cubicBezTo>
                    <a:pt x="786" y="2"/>
                    <a:pt x="791" y="0"/>
                    <a:pt x="813" y="7"/>
                  </a:cubicBezTo>
                  <a:cubicBezTo>
                    <a:pt x="813" y="7"/>
                    <a:pt x="798" y="12"/>
                    <a:pt x="770" y="40"/>
                  </a:cubicBezTo>
                  <a:cubicBezTo>
                    <a:pt x="740" y="70"/>
                    <a:pt x="519" y="289"/>
                    <a:pt x="519" y="289"/>
                  </a:cubicBezTo>
                  <a:cubicBezTo>
                    <a:pt x="519" y="289"/>
                    <a:pt x="478" y="332"/>
                    <a:pt x="430" y="332"/>
                  </a:cubicBezTo>
                  <a:cubicBezTo>
                    <a:pt x="36" y="332"/>
                    <a:pt x="36" y="332"/>
                    <a:pt x="36" y="332"/>
                  </a:cubicBezTo>
                  <a:cubicBezTo>
                    <a:pt x="36" y="332"/>
                    <a:pt x="18" y="333"/>
                    <a:pt x="1" y="326"/>
                  </a:cubicBezTo>
                </a:path>
              </a:pathLst>
            </a:custGeom>
            <a:solidFill>
              <a:srgbClr val="007A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1620" y="2346"/>
              <a:ext cx="1918" cy="789"/>
            </a:xfrm>
            <a:custGeom>
              <a:avLst/>
              <a:gdLst/>
              <a:ahLst/>
              <a:cxnLst>
                <a:cxn ang="0">
                  <a:pos x="811" y="327"/>
                </a:cxn>
                <a:cxn ang="0">
                  <a:pos x="769" y="296"/>
                </a:cxn>
                <a:cxn ang="0">
                  <a:pos x="508" y="36"/>
                </a:cxn>
                <a:cxn ang="0">
                  <a:pos x="428" y="3"/>
                </a:cxn>
                <a:cxn ang="0">
                  <a:pos x="26" y="3"/>
                </a:cxn>
                <a:cxn ang="0">
                  <a:pos x="0" y="8"/>
                </a:cxn>
                <a:cxn ang="0">
                  <a:pos x="42" y="41"/>
                </a:cxn>
                <a:cxn ang="0">
                  <a:pos x="293" y="290"/>
                </a:cxn>
                <a:cxn ang="0">
                  <a:pos x="382" y="333"/>
                </a:cxn>
                <a:cxn ang="0">
                  <a:pos x="776" y="333"/>
                </a:cxn>
                <a:cxn ang="0">
                  <a:pos x="811" y="327"/>
                </a:cxn>
              </a:cxnLst>
              <a:rect l="0" t="0" r="r" b="b"/>
              <a:pathLst>
                <a:path w="812" h="334">
                  <a:moveTo>
                    <a:pt x="811" y="327"/>
                  </a:moveTo>
                  <a:cubicBezTo>
                    <a:pt x="812" y="324"/>
                    <a:pt x="798" y="324"/>
                    <a:pt x="769" y="296"/>
                  </a:cubicBezTo>
                  <a:cubicBezTo>
                    <a:pt x="740" y="267"/>
                    <a:pt x="508" y="36"/>
                    <a:pt x="508" y="36"/>
                  </a:cubicBezTo>
                  <a:cubicBezTo>
                    <a:pt x="508" y="36"/>
                    <a:pt x="482" y="3"/>
                    <a:pt x="428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2" y="0"/>
                    <a:pt x="0" y="8"/>
                  </a:cubicBezTo>
                  <a:cubicBezTo>
                    <a:pt x="0" y="8"/>
                    <a:pt x="14" y="13"/>
                    <a:pt x="42" y="41"/>
                  </a:cubicBezTo>
                  <a:cubicBezTo>
                    <a:pt x="72" y="71"/>
                    <a:pt x="293" y="290"/>
                    <a:pt x="293" y="290"/>
                  </a:cubicBezTo>
                  <a:cubicBezTo>
                    <a:pt x="293" y="290"/>
                    <a:pt x="334" y="333"/>
                    <a:pt x="382" y="333"/>
                  </a:cubicBezTo>
                  <a:cubicBezTo>
                    <a:pt x="776" y="333"/>
                    <a:pt x="776" y="333"/>
                    <a:pt x="776" y="333"/>
                  </a:cubicBezTo>
                  <a:cubicBezTo>
                    <a:pt x="776" y="333"/>
                    <a:pt x="794" y="334"/>
                    <a:pt x="811" y="327"/>
                  </a:cubicBezTo>
                </a:path>
              </a:pathLst>
            </a:custGeom>
            <a:solidFill>
              <a:srgbClr val="007A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8" r:id="rId5"/>
    <p:sldLayoutId id="2147483659" r:id="rId6"/>
    <p:sldLayoutId id="2147483656" r:id="rId7"/>
    <p:sldLayoutId id="2147483657" r:id="rId8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100" b="1" kern="1200" cap="all" spc="300" baseline="0">
          <a:solidFill>
            <a:schemeClr val="tx2"/>
          </a:solidFill>
          <a:latin typeface="Arial Narrow" pitchFamily="34" charset="0"/>
          <a:ea typeface="+mj-ea"/>
          <a:cs typeface="+mj-cs"/>
        </a:defRPr>
      </a:lvl1pPr>
    </p:titleStyle>
    <p:bodyStyle>
      <a:lvl1pPr marL="461963" indent="-461963" algn="l" defTabSz="914400" rtl="0" eaLnBrk="1" latinLnBrk="0" hangingPunct="1">
        <a:spcBef>
          <a:spcPts val="0"/>
        </a:spcBef>
        <a:spcAft>
          <a:spcPts val="1200"/>
        </a:spcAft>
        <a:buFontTx/>
        <a:buBlip>
          <a:blip r:embed="rId11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03275" indent="-290513" algn="l" defTabSz="914400" rtl="0" eaLnBrk="1" latinLnBrk="0" hangingPunct="1">
        <a:spcBef>
          <a:spcPts val="0"/>
        </a:spcBef>
        <a:spcAft>
          <a:spcPts val="1200"/>
        </a:spcAft>
        <a:buClr>
          <a:schemeClr val="bg2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0"/>
        </a:spcBef>
        <a:spcAft>
          <a:spcPts val="1200"/>
        </a:spcAft>
        <a:buClr>
          <a:schemeClr val="bg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0"/>
        </a:spcBef>
        <a:spcAft>
          <a:spcPts val="1200"/>
        </a:spcAft>
        <a:buClr>
          <a:schemeClr val="bg2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0"/>
        </a:spcBef>
        <a:spcAft>
          <a:spcPts val="1200"/>
        </a:spcAft>
        <a:buClr>
          <a:schemeClr val="bg2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AE2938-959B-4951-97D2-56B1BCC55829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202019" y="161925"/>
            <a:ext cx="8737029" cy="32316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2"/>
                </a:solidFill>
              </a:rPr>
              <a:t>Global communications: current scope of work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2019" y="1002217"/>
            <a:ext cx="2711302" cy="164592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sz="1400" b="1" dirty="0" smtClean="0">
                <a:solidFill>
                  <a:schemeClr val="bg2"/>
                </a:solidFill>
              </a:rPr>
              <a:t>Corporate PR</a:t>
            </a:r>
          </a:p>
          <a:p>
            <a:pPr marL="285750" indent="-285750">
              <a:lnSpc>
                <a:spcPct val="150000"/>
              </a:lnSpc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Corporate announcements</a:t>
            </a:r>
          </a:p>
          <a:p>
            <a:pPr marL="285750" indent="-285750">
              <a:lnSpc>
                <a:spcPct val="150000"/>
              </a:lnSpc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M&amp;A communications</a:t>
            </a:r>
          </a:p>
          <a:p>
            <a:pPr marL="285750" indent="-285750">
              <a:lnSpc>
                <a:spcPct val="150000"/>
              </a:lnSpc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Earnings </a:t>
            </a:r>
            <a:r>
              <a:rPr lang="en-US" sz="1200" dirty="0" smtClean="0">
                <a:solidFill>
                  <a:schemeClr val="tx1"/>
                </a:solidFill>
              </a:rPr>
              <a:t>/ financial comms </a:t>
            </a:r>
            <a:endParaRPr lang="en-US" sz="1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C-level executive visibility</a:t>
            </a:r>
          </a:p>
          <a:p>
            <a:pPr marL="285750" indent="-285750">
              <a:lnSpc>
                <a:spcPct val="150000"/>
              </a:lnSpc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Crisis / issues </a:t>
            </a:r>
            <a:r>
              <a:rPr lang="en-US" sz="1200" dirty="0" smtClean="0">
                <a:solidFill>
                  <a:schemeClr val="tx1"/>
                </a:solidFill>
              </a:rPr>
              <a:t>communications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65721" y="1002216"/>
            <a:ext cx="2711302" cy="164592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>
                <a:solidFill>
                  <a:schemeClr val="bg2"/>
                </a:solidFill>
              </a:rPr>
              <a:t>2. Global PR</a:t>
            </a:r>
            <a:endParaRPr lang="en-US" sz="1400" b="1" dirty="0">
              <a:solidFill>
                <a:schemeClr val="bg2"/>
              </a:solidFill>
            </a:endParaRP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Tier 1 global </a:t>
            </a:r>
            <a:r>
              <a:rPr lang="en-US" sz="1200" dirty="0" smtClean="0">
                <a:solidFill>
                  <a:schemeClr val="tx1"/>
                </a:solidFill>
              </a:rPr>
              <a:t>news</a:t>
            </a:r>
            <a:endParaRPr lang="en-US" sz="1200" dirty="0">
              <a:solidFill>
                <a:schemeClr val="tx1"/>
              </a:solidFill>
            </a:endParaRP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Policy </a:t>
            </a:r>
            <a:r>
              <a:rPr lang="en-US" sz="1200" dirty="0" smtClean="0">
                <a:solidFill>
                  <a:schemeClr val="tx1"/>
                </a:solidFill>
              </a:rPr>
              <a:t>enforcement</a:t>
            </a:r>
            <a:endParaRPr lang="en-US" sz="1200" dirty="0">
              <a:solidFill>
                <a:schemeClr val="tx1"/>
              </a:solidFill>
            </a:endParaRP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Monitoring</a:t>
            </a: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 smtClean="0">
                <a:solidFill>
                  <a:schemeClr val="tx1"/>
                </a:solidFill>
              </a:rPr>
              <a:t>Regional campaign </a:t>
            </a:r>
            <a:r>
              <a:rPr lang="en-US" sz="1200" dirty="0">
                <a:solidFill>
                  <a:schemeClr val="tx1"/>
                </a:solidFill>
              </a:rPr>
              <a:t>support</a:t>
            </a: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Tier 1 speaking opportunities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29423" y="986450"/>
            <a:ext cx="2711302" cy="164592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>
                <a:solidFill>
                  <a:schemeClr val="bg2"/>
                </a:solidFill>
              </a:rPr>
              <a:t>3. Americas PR</a:t>
            </a:r>
            <a:endParaRPr lang="en-US" sz="1400" b="1" dirty="0">
              <a:solidFill>
                <a:schemeClr val="bg2"/>
              </a:solidFill>
            </a:endParaRPr>
          </a:p>
          <a:p>
            <a:pPr marL="285750" indent="-285750">
              <a:lnSpc>
                <a:spcPct val="150000"/>
              </a:lnSpc>
              <a:buBlip>
                <a:blip r:embed="rId2"/>
              </a:buBlip>
            </a:pPr>
            <a:r>
              <a:rPr lang="en-US" sz="1200" dirty="0" smtClean="0">
                <a:solidFill>
                  <a:schemeClr val="tx1"/>
                </a:solidFill>
              </a:rPr>
              <a:t>Media </a:t>
            </a:r>
            <a:r>
              <a:rPr lang="en-US" sz="1200" dirty="0">
                <a:solidFill>
                  <a:schemeClr val="tx1"/>
                </a:solidFill>
              </a:rPr>
              <a:t>and influencer relations</a:t>
            </a:r>
          </a:p>
          <a:p>
            <a:pPr marL="285750" indent="-285750">
              <a:lnSpc>
                <a:spcPct val="150000"/>
              </a:lnSpc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Vertical </a:t>
            </a:r>
            <a:r>
              <a:rPr lang="en-US" sz="1200" dirty="0" smtClean="0">
                <a:solidFill>
                  <a:schemeClr val="tx1"/>
                </a:solidFill>
              </a:rPr>
              <a:t>/ BU PR support</a:t>
            </a:r>
            <a:endParaRPr lang="en-US" sz="1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Blip>
                <a:blip r:embed="rId2"/>
              </a:buBlip>
            </a:pPr>
            <a:r>
              <a:rPr lang="en-US" sz="1200" dirty="0" smtClean="0">
                <a:solidFill>
                  <a:schemeClr val="tx1"/>
                </a:solidFill>
              </a:rPr>
              <a:t>Tier 1-2 Speaking opportunities</a:t>
            </a:r>
          </a:p>
          <a:p>
            <a:pPr marL="285750" indent="-285750">
              <a:lnSpc>
                <a:spcPct val="150000"/>
              </a:lnSpc>
              <a:buBlip>
                <a:blip r:embed="rId2"/>
              </a:buBlip>
            </a:pPr>
            <a:r>
              <a:rPr lang="en-US" sz="1200" dirty="0" smtClean="0">
                <a:solidFill>
                  <a:schemeClr val="tx1"/>
                </a:solidFill>
              </a:rPr>
              <a:t>Policy enforcement</a:t>
            </a:r>
          </a:p>
          <a:p>
            <a:pPr marL="285750" indent="-285750">
              <a:lnSpc>
                <a:spcPct val="150000"/>
              </a:lnSpc>
              <a:buBlip>
                <a:blip r:embed="rId2"/>
              </a:buBlip>
            </a:pPr>
            <a:r>
              <a:rPr lang="en-US" sz="1200" dirty="0" smtClean="0">
                <a:solidFill>
                  <a:schemeClr val="tx1"/>
                </a:solidFill>
              </a:rPr>
              <a:t>Monitoring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02019" y="2793070"/>
            <a:ext cx="2711302" cy="164592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 smtClean="0">
                <a:solidFill>
                  <a:schemeClr val="bg2"/>
                </a:solidFill>
              </a:rPr>
              <a:t>4. Industry Analyst Relations</a:t>
            </a: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A/R program and strategy</a:t>
            </a: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Analyst </a:t>
            </a:r>
            <a:r>
              <a:rPr lang="en-US" sz="1200" dirty="0" smtClean="0">
                <a:solidFill>
                  <a:schemeClr val="tx1"/>
                </a:solidFill>
              </a:rPr>
              <a:t>data / info requests</a:t>
            </a:r>
            <a:endParaRPr lang="en-US" sz="1200" dirty="0">
              <a:solidFill>
                <a:schemeClr val="tx1"/>
              </a:solidFill>
            </a:endParaRP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Product and strategy briefings</a:t>
            </a: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Internal </a:t>
            </a:r>
            <a:r>
              <a:rPr lang="en-US" sz="1200" dirty="0" smtClean="0">
                <a:solidFill>
                  <a:schemeClr val="tx1"/>
                </a:solidFill>
              </a:rPr>
              <a:t>requests</a:t>
            </a:r>
            <a:r>
              <a:rPr lang="en-US" sz="1200" b="1" dirty="0" smtClean="0">
                <a:solidFill>
                  <a:schemeClr val="accent4"/>
                </a:solidFill>
              </a:rPr>
              <a:t> </a:t>
            </a:r>
            <a:r>
              <a:rPr lang="en-US" sz="1200" dirty="0" smtClean="0">
                <a:solidFill>
                  <a:schemeClr val="tx1"/>
                </a:solidFill>
              </a:rPr>
              <a:t>for data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25680" y="2795644"/>
            <a:ext cx="2711302" cy="164592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 smtClean="0">
                <a:solidFill>
                  <a:schemeClr val="bg2"/>
                </a:solidFill>
              </a:rPr>
              <a:t>6.  Internal Communications </a:t>
            </a:r>
          </a:p>
          <a:p>
            <a:pPr marL="285750" indent="-28575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Campaign development</a:t>
            </a:r>
          </a:p>
          <a:p>
            <a:pPr marL="285750" indent="-28575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Quarterly all-hands </a:t>
            </a:r>
            <a:r>
              <a:rPr lang="en-US" sz="1200" dirty="0" smtClean="0">
                <a:solidFill>
                  <a:schemeClr val="tx1"/>
                </a:solidFill>
              </a:rPr>
              <a:t>calls</a:t>
            </a:r>
          </a:p>
          <a:p>
            <a:pPr marL="285750" indent="-28575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en-US" sz="1200" dirty="0" smtClean="0">
                <a:solidFill>
                  <a:schemeClr val="tx1"/>
                </a:solidFill>
              </a:rPr>
              <a:t>Oversee strategic comms</a:t>
            </a:r>
          </a:p>
          <a:p>
            <a:pPr marL="285750" indent="-28575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en-US" sz="1200" dirty="0" smtClean="0">
                <a:solidFill>
                  <a:schemeClr val="tx1"/>
                </a:solidFill>
              </a:rPr>
              <a:t>Partner w/HR on related comms</a:t>
            </a:r>
          </a:p>
          <a:p>
            <a:pPr marL="285750" indent="-28575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en-US" sz="1200" dirty="0" smtClean="0">
                <a:solidFill>
                  <a:schemeClr val="tx1"/>
                </a:solidFill>
              </a:rPr>
              <a:t>Onsite meeting coordination</a:t>
            </a:r>
          </a:p>
          <a:p>
            <a:pPr marL="285750" indent="-285750">
              <a:lnSpc>
                <a:spcPct val="150000"/>
              </a:lnSpc>
              <a:buFontTx/>
              <a:buBlip>
                <a:blip r:embed="rId2"/>
              </a:buBlip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065721" y="2795644"/>
            <a:ext cx="2711302" cy="164592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1400" b="1" dirty="0" smtClean="0">
                <a:solidFill>
                  <a:schemeClr val="bg2"/>
                </a:solidFill>
              </a:rPr>
              <a:t>5. Social </a:t>
            </a:r>
            <a:r>
              <a:rPr lang="en-US" sz="1400" b="1" dirty="0">
                <a:solidFill>
                  <a:schemeClr val="bg2"/>
                </a:solidFill>
              </a:rPr>
              <a:t>Media</a:t>
            </a: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 smtClean="0">
                <a:solidFill>
                  <a:schemeClr val="tx1"/>
                </a:solidFill>
              </a:rPr>
              <a:t>Program development</a:t>
            </a: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 smtClean="0">
                <a:solidFill>
                  <a:schemeClr val="tx1"/>
                </a:solidFill>
              </a:rPr>
              <a:t>Policy management</a:t>
            </a: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 smtClean="0">
                <a:solidFill>
                  <a:schemeClr val="tx1"/>
                </a:solidFill>
              </a:rPr>
              <a:t>Account provisioning (globally)</a:t>
            </a: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 smtClean="0">
                <a:solidFill>
                  <a:schemeClr val="tx1"/>
                </a:solidFill>
              </a:rPr>
              <a:t>Content </a:t>
            </a:r>
            <a:r>
              <a:rPr lang="en-US" sz="1200" dirty="0" err="1" smtClean="0">
                <a:solidFill>
                  <a:schemeClr val="tx1"/>
                </a:solidFill>
              </a:rPr>
              <a:t>Curation</a:t>
            </a:r>
            <a:endParaRPr lang="en-US" sz="1200" dirty="0" smtClean="0">
              <a:solidFill>
                <a:schemeClr val="tx1"/>
              </a:solidFill>
            </a:endParaRP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 smtClean="0">
                <a:solidFill>
                  <a:schemeClr val="tx1"/>
                </a:solidFill>
              </a:rPr>
              <a:t>Customer service inquiries</a:t>
            </a:r>
            <a:endParaRPr lang="en-US" sz="1400" dirty="0" smtClean="0">
              <a:solidFill>
                <a:schemeClr val="accent4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02019" y="4607320"/>
            <a:ext cx="2711302" cy="164592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 smtClean="0">
                <a:solidFill>
                  <a:schemeClr val="bg2"/>
                </a:solidFill>
              </a:rPr>
              <a:t>7. Asset Management</a:t>
            </a:r>
            <a:endParaRPr lang="en-US" sz="1400" b="1" dirty="0">
              <a:solidFill>
                <a:schemeClr val="bg2"/>
              </a:solidFill>
            </a:endParaRP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Maintain </a:t>
            </a:r>
            <a:r>
              <a:rPr lang="en-US" sz="1200" dirty="0" smtClean="0">
                <a:solidFill>
                  <a:schemeClr val="tx1"/>
                </a:solidFill>
              </a:rPr>
              <a:t>bios </a:t>
            </a:r>
            <a:r>
              <a:rPr lang="en-US" sz="1200" dirty="0">
                <a:solidFill>
                  <a:schemeClr val="tx1"/>
                </a:solidFill>
              </a:rPr>
              <a:t>and headshots</a:t>
            </a: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>
                <a:solidFill>
                  <a:schemeClr val="tx1"/>
                </a:solidFill>
              </a:rPr>
              <a:t>Update online press </a:t>
            </a:r>
            <a:r>
              <a:rPr lang="en-US" sz="1200" dirty="0" smtClean="0">
                <a:solidFill>
                  <a:schemeClr val="tx1"/>
                </a:solidFill>
              </a:rPr>
              <a:t>room</a:t>
            </a: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 smtClean="0">
                <a:solidFill>
                  <a:schemeClr val="tx1"/>
                </a:solidFill>
              </a:rPr>
              <a:t>Media/social coverage reporting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32335" y="4600589"/>
            <a:ext cx="2708391" cy="16459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marL="285750" indent="-285750">
              <a:lnSpc>
                <a:spcPct val="150000"/>
              </a:lnSpc>
              <a:buBlip>
                <a:blip r:embed="rId2"/>
              </a:buBlip>
              <a:defRPr/>
            </a:pPr>
            <a:endParaRPr lang="en-US" sz="1400" b="1" dirty="0" smtClean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Blip>
                <a:blip r:embed="rId2"/>
              </a:buBlip>
              <a:defRPr/>
            </a:pPr>
            <a:endParaRPr lang="en-US" sz="1400" b="1" dirty="0" smtClean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1880" y="520262"/>
            <a:ext cx="8183525" cy="4661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accent4"/>
                </a:solidFill>
              </a:rPr>
              <a:t>8</a:t>
            </a:r>
            <a:r>
              <a:rPr lang="en-US" b="1" smtClean="0">
                <a:solidFill>
                  <a:schemeClr val="accent4"/>
                </a:solidFill>
              </a:rPr>
              <a:t> </a:t>
            </a:r>
            <a:r>
              <a:rPr lang="en-US" b="1" dirty="0" smtClean="0">
                <a:solidFill>
                  <a:schemeClr val="accent4"/>
                </a:solidFill>
              </a:rPr>
              <a:t>Key Functions: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29424" y="4625312"/>
            <a:ext cx="27113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/>
                </a:solidFill>
              </a:rPr>
              <a:t>Non-Supported Functions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78533" y="4593964"/>
            <a:ext cx="2711302" cy="164592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sz="1200" dirty="0" smtClean="0">
              <a:solidFill>
                <a:schemeClr val="tx1"/>
              </a:solidFill>
            </a:endParaRP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endParaRPr lang="en-US" sz="1400" dirty="0" smtClean="0">
              <a:solidFill>
                <a:schemeClr val="accent4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37668" y="4952013"/>
            <a:ext cx="2580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indent="-285750">
              <a:buBlip>
                <a:blip r:embed="rId2"/>
              </a:buBlip>
              <a:defRPr/>
            </a:pPr>
            <a:r>
              <a:rPr lang="en-US" sz="1200" dirty="0"/>
              <a:t>Public/Government Affairs</a:t>
            </a:r>
          </a:p>
          <a:p>
            <a:pPr marL="91440" indent="-285750">
              <a:buBlip>
                <a:blip r:embed="rId2"/>
              </a:buBlip>
              <a:defRPr/>
            </a:pPr>
            <a:r>
              <a:rPr lang="en-US" sz="1200" dirty="0"/>
              <a:t>Community Affairs</a:t>
            </a:r>
          </a:p>
          <a:p>
            <a:pPr marL="91440" indent="-285750">
              <a:buBlip>
                <a:blip r:embed="rId2"/>
              </a:buBlip>
              <a:defRPr/>
            </a:pPr>
            <a:r>
              <a:rPr lang="en-US" sz="1200" dirty="0"/>
              <a:t>Corporate </a:t>
            </a:r>
            <a:r>
              <a:rPr lang="en-US" sz="1200" dirty="0" smtClean="0"/>
              <a:t>Intranet</a:t>
            </a:r>
          </a:p>
          <a:p>
            <a:pPr marL="91440" indent="-285750">
              <a:buBlip>
                <a:blip r:embed="rId2"/>
              </a:buBlip>
              <a:defRPr/>
            </a:pPr>
            <a:r>
              <a:rPr lang="en-US" sz="1200" dirty="0"/>
              <a:t>Social Responsibility</a:t>
            </a:r>
          </a:p>
          <a:p>
            <a:pPr marL="91440" indent="-285750">
              <a:buBlip>
                <a:blip r:embed="rId2"/>
              </a:buBlip>
              <a:defRPr/>
            </a:pPr>
            <a:r>
              <a:rPr lang="en-US" sz="1200" dirty="0"/>
              <a:t>Europe, SER MENA, 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     ASPAC </a:t>
            </a:r>
            <a:r>
              <a:rPr lang="en-US" sz="1200" dirty="0"/>
              <a:t>PR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63845" y="4612464"/>
            <a:ext cx="271317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chemeClr val="bg2"/>
                </a:solidFill>
              </a:rPr>
              <a:t>8. Content Marketing</a:t>
            </a: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/>
              <a:t>Editorial Board </a:t>
            </a:r>
            <a:r>
              <a:rPr lang="en-US" sz="1200" dirty="0" smtClean="0"/>
              <a:t>(Member</a:t>
            </a:r>
            <a:r>
              <a:rPr lang="en-US" sz="1200" dirty="0"/>
              <a:t>)</a:t>
            </a: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/>
              <a:t>Campaign/Theme Strategy</a:t>
            </a: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/>
              <a:t>Content Calendar</a:t>
            </a: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/>
              <a:t>Editorial Review</a:t>
            </a:r>
          </a:p>
          <a:p>
            <a:pPr marL="284163" indent="-284163">
              <a:lnSpc>
                <a:spcPct val="150000"/>
              </a:lnSpc>
              <a:buBlip>
                <a:blip r:embed="rId2"/>
              </a:buBlip>
            </a:pPr>
            <a:r>
              <a:rPr lang="en-US" sz="1200" dirty="0"/>
              <a:t>Publishing &amp; Reporting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7">
      <a:dk1>
        <a:srgbClr val="3F3F3F"/>
      </a:dk1>
      <a:lt1>
        <a:sysClr val="window" lastClr="FFFFFF"/>
      </a:lt1>
      <a:dk2>
        <a:srgbClr val="115788"/>
      </a:dk2>
      <a:lt2>
        <a:srgbClr val="007AC3"/>
      </a:lt2>
      <a:accent1>
        <a:srgbClr val="3C4353"/>
      </a:accent1>
      <a:accent2>
        <a:srgbClr val="231F20"/>
      </a:accent2>
      <a:accent3>
        <a:srgbClr val="CBDB2A"/>
      </a:accent3>
      <a:accent4>
        <a:srgbClr val="699049"/>
      </a:accent4>
      <a:accent5>
        <a:srgbClr val="881D5B"/>
      </a:accent5>
      <a:accent6>
        <a:srgbClr val="E4B342"/>
      </a:accent6>
      <a:hlink>
        <a:srgbClr val="E38D29"/>
      </a:hlink>
      <a:folHlink>
        <a:srgbClr val="11578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4587</TotalTime>
  <Words>175</Words>
  <Application>Microsoft Office PowerPoint</Application>
  <PresentationFormat>On-screen Show (4:3)</PresentationFormat>
  <Paragraphs>54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Global communications: current scope of 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Philip A. Calvert</dc:creator>
  <cp:lastModifiedBy>Chris Souther</cp:lastModifiedBy>
  <cp:revision>124</cp:revision>
  <dcterms:created xsi:type="dcterms:W3CDTF">2011-05-11T21:17:34Z</dcterms:created>
  <dcterms:modified xsi:type="dcterms:W3CDTF">2013-11-22T14:48:18Z</dcterms:modified>
</cp:coreProperties>
</file>