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embeddedFontLst>
    <p:embeddedFont>
      <p:font typeface="Arial Narrow"/>
      <p:regular r:id="rId20"/>
      <p:bold r:id="rId21"/>
      <p:italic r:id="rId22"/>
      <p:boldItalic r:id="rId23"/>
    </p:embeddedFont>
    <p:embeddedFont>
      <p:font typeface="Arial Black"/>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5" roundtripDataSignature="AMtx7mjO8nIrhZq+8RhRtpTxzXJR+P/d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1437BA-C9DD-452F-B44B-3FD45B8DDC7A}">
  <a:tblStyle styleId="{021437BA-C9DD-452F-B44B-3FD45B8DDC7A}"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AEEE8"/>
          </a:solidFill>
        </a:fill>
      </a:tcStyle>
    </a:wholeTbl>
    <a:band1H>
      <a:tcTxStyle/>
      <a:tcStyle>
        <a:fill>
          <a:solidFill>
            <a:srgbClr val="D3DBCE"/>
          </a:solidFill>
        </a:fill>
      </a:tcStyle>
    </a:band1H>
    <a:band2H>
      <a:tcTxStyle/>
    </a:band2H>
    <a:band1V>
      <a:tcTxStyle/>
      <a:tcStyle>
        <a:fill>
          <a:solidFill>
            <a:srgbClr val="D3DBCE"/>
          </a:solidFill>
        </a:fill>
      </a:tcStyle>
    </a:band1V>
    <a:band2V>
      <a:tcTxStyle/>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 styleId="{5970042E-4236-4494-BAAB-68299B3BA389}"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DE7E9"/>
          </a:solidFill>
        </a:fill>
      </a:tcStyle>
    </a:wholeTbl>
    <a:band1H>
      <a:tcTxStyle/>
      <a:tcStyle>
        <a:fill>
          <a:solidFill>
            <a:srgbClr val="D9CBD0"/>
          </a:solidFill>
        </a:fill>
      </a:tcStyle>
    </a:band1H>
    <a:band2H>
      <a:tcTxStyle/>
    </a:band2H>
    <a:band1V>
      <a:tcTxStyle/>
      <a:tcStyle>
        <a:fill>
          <a:solidFill>
            <a:srgbClr val="D9CBD0"/>
          </a:solidFill>
        </a:fill>
      </a:tcStyle>
    </a:band1V>
    <a:band2V>
      <a:tcTxStyle/>
    </a:band2V>
    <a:lastCol>
      <a:tcTxStyle b="on" i="off">
        <a:font>
          <a:latin typeface="Arial"/>
          <a:ea typeface="Arial"/>
          <a:cs typeface="Arial"/>
        </a:font>
        <a:schemeClr val="lt1"/>
      </a:tcTxStyle>
      <a:tcStyle>
        <a:fill>
          <a:solidFill>
            <a:schemeClr val="accent5"/>
          </a:solidFill>
        </a:fill>
      </a:tcStyle>
    </a:lastCol>
    <a:firstCol>
      <a:tcTxStyle b="on" i="off">
        <a:font>
          <a:latin typeface="Arial"/>
          <a:ea typeface="Arial"/>
          <a:cs typeface="Arial"/>
        </a:font>
        <a:schemeClr val="lt1"/>
      </a:tcTxStyle>
      <a:tcStyle>
        <a:fill>
          <a:solidFill>
            <a:schemeClr val="accent5"/>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 styleId="{94428077-987F-4421-9C7E-EFDCF369BCE5}" styleName="Table_2">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8E9"/>
          </a:solidFill>
        </a:fill>
      </a:tcStyle>
    </a:wholeTbl>
    <a:band1H>
      <a:tcTxStyle/>
      <a:tcStyle>
        <a:fill>
          <a:solidFill>
            <a:srgbClr val="CDCDCF"/>
          </a:solidFill>
        </a:fill>
      </a:tcStyle>
    </a:band1H>
    <a:band2H>
      <a:tcTxStyle/>
    </a:band2H>
    <a:band1V>
      <a:tcTxStyle/>
      <a:tcStyle>
        <a:fill>
          <a:solidFill>
            <a:srgbClr val="CDCDCF"/>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alNarrow-regular.fntdata"/><Relationship Id="rId22" Type="http://schemas.openxmlformats.org/officeDocument/2006/relationships/font" Target="fonts/ArialNarrow-italic.fntdata"/><Relationship Id="rId21" Type="http://schemas.openxmlformats.org/officeDocument/2006/relationships/font" Target="fonts/ArialNarrow-bold.fntdata"/><Relationship Id="rId24" Type="http://schemas.openxmlformats.org/officeDocument/2006/relationships/font" Target="fonts/ArialBlack-regular.fntdata"/><Relationship Id="rId23" Type="http://schemas.openxmlformats.org/officeDocument/2006/relationships/font" Target="fonts/ArialNarrow-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 name="Google Shape;6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5f08c3592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5f08c35920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g25f08c35920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pic>
        <p:nvPicPr>
          <p:cNvPr descr="NEWTitleSlide copy.jpg" id="18" name="Google Shape;18;p1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9" name="Google Shape;19;p14"/>
          <p:cNvSpPr txBox="1"/>
          <p:nvPr>
            <p:ph type="ctrTitle"/>
          </p:nvPr>
        </p:nvSpPr>
        <p:spPr>
          <a:xfrm>
            <a:off x="2110810" y="3009308"/>
            <a:ext cx="6537533" cy="461665"/>
          </a:xfrm>
          <a:prstGeom prst="rect">
            <a:avLst/>
          </a:prstGeom>
          <a:noFill/>
          <a:ln>
            <a:noFill/>
          </a:ln>
        </p:spPr>
        <p:txBody>
          <a:bodyPr anchorCtr="0" anchor="t" bIns="0" lIns="0" spcFirstLastPara="1" rIns="0" wrap="square" tIns="0">
            <a:spAutoFit/>
          </a:bodyPr>
          <a:lstStyle>
            <a:lvl1pPr lvl="0" algn="l">
              <a:spcBef>
                <a:spcPts val="0"/>
              </a:spcBef>
              <a:spcAft>
                <a:spcPts val="0"/>
              </a:spcAft>
              <a:buClr>
                <a:schemeClr val="lt1"/>
              </a:buClr>
              <a:buSzPts val="3000"/>
              <a:buFont typeface="Arial Narrow"/>
              <a:buNone/>
              <a:defRPr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4"/>
          <p:cNvSpPr txBox="1"/>
          <p:nvPr>
            <p:ph idx="1" type="subTitle"/>
          </p:nvPr>
        </p:nvSpPr>
        <p:spPr>
          <a:xfrm>
            <a:off x="1380146" y="4040014"/>
            <a:ext cx="6174336" cy="400110"/>
          </a:xfrm>
          <a:prstGeom prst="rect">
            <a:avLst/>
          </a:prstGeom>
          <a:noFill/>
          <a:ln>
            <a:noFill/>
          </a:ln>
        </p:spPr>
        <p:txBody>
          <a:bodyPr anchorCtr="0" anchor="t" bIns="45700" lIns="91425" spcFirstLastPara="1" rIns="91425" wrap="square" tIns="45700">
            <a:spAutoFit/>
          </a:bodyPr>
          <a:lstStyle>
            <a:lvl1pPr lvl="0" algn="r">
              <a:spcBef>
                <a:spcPts val="0"/>
              </a:spcBef>
              <a:spcAft>
                <a:spcPts val="0"/>
              </a:spcAft>
              <a:buClr>
                <a:schemeClr val="lt1"/>
              </a:buClr>
              <a:buSzPts val="2000"/>
              <a:buFont typeface="Arial"/>
              <a:buNone/>
              <a:defRPr sz="2000">
                <a:solidFill>
                  <a:schemeClr val="lt1"/>
                </a:solidFill>
              </a:defRPr>
            </a:lvl1pPr>
            <a:lvl2pPr lvl="1" algn="ctr">
              <a:spcBef>
                <a:spcPts val="1200"/>
              </a:spcBef>
              <a:spcAft>
                <a:spcPts val="0"/>
              </a:spcAft>
              <a:buSzPts val="2000"/>
              <a:buNone/>
              <a:defRPr>
                <a:solidFill>
                  <a:srgbClr val="909090"/>
                </a:solidFill>
              </a:defRPr>
            </a:lvl2pPr>
            <a:lvl3pPr lvl="2" algn="ctr">
              <a:spcBef>
                <a:spcPts val="1200"/>
              </a:spcBef>
              <a:spcAft>
                <a:spcPts val="0"/>
              </a:spcAft>
              <a:buSzPts val="1800"/>
              <a:buNone/>
              <a:defRPr>
                <a:solidFill>
                  <a:srgbClr val="909090"/>
                </a:solidFill>
              </a:defRPr>
            </a:lvl3pPr>
            <a:lvl4pPr lvl="3" algn="ctr">
              <a:spcBef>
                <a:spcPts val="1200"/>
              </a:spcBef>
              <a:spcAft>
                <a:spcPts val="0"/>
              </a:spcAft>
              <a:buSzPts val="1600"/>
              <a:buNone/>
              <a:defRPr>
                <a:solidFill>
                  <a:srgbClr val="909090"/>
                </a:solidFill>
              </a:defRPr>
            </a:lvl4pPr>
            <a:lvl5pPr lvl="4" algn="ctr">
              <a:spcBef>
                <a:spcPts val="1200"/>
              </a:spcBef>
              <a:spcAft>
                <a:spcPts val="0"/>
              </a:spcAft>
              <a:buSzPts val="1600"/>
              <a:buNone/>
              <a:defRPr>
                <a:solidFill>
                  <a:srgbClr val="909090"/>
                </a:solidFill>
              </a:defRPr>
            </a:lvl5pPr>
            <a:lvl6pPr lvl="5" algn="ctr">
              <a:spcBef>
                <a:spcPts val="1200"/>
              </a:spcBef>
              <a:spcAft>
                <a:spcPts val="0"/>
              </a:spcAft>
              <a:buClr>
                <a:srgbClr val="909090"/>
              </a:buClr>
              <a:buSzPts val="2000"/>
              <a:buNone/>
              <a:defRPr>
                <a:solidFill>
                  <a:srgbClr val="909090"/>
                </a:solidFill>
              </a:defRPr>
            </a:lvl6pPr>
            <a:lvl7pPr lvl="6" algn="ctr">
              <a:spcBef>
                <a:spcPts val="400"/>
              </a:spcBef>
              <a:spcAft>
                <a:spcPts val="0"/>
              </a:spcAft>
              <a:buClr>
                <a:srgbClr val="909090"/>
              </a:buClr>
              <a:buSzPts val="2000"/>
              <a:buNone/>
              <a:defRPr>
                <a:solidFill>
                  <a:srgbClr val="909090"/>
                </a:solidFill>
              </a:defRPr>
            </a:lvl7pPr>
            <a:lvl8pPr lvl="7" algn="ctr">
              <a:spcBef>
                <a:spcPts val="400"/>
              </a:spcBef>
              <a:spcAft>
                <a:spcPts val="0"/>
              </a:spcAft>
              <a:buClr>
                <a:srgbClr val="909090"/>
              </a:buClr>
              <a:buSzPts val="2000"/>
              <a:buNone/>
              <a:defRPr>
                <a:solidFill>
                  <a:srgbClr val="909090"/>
                </a:solidFill>
              </a:defRPr>
            </a:lvl8pPr>
            <a:lvl9pPr lvl="8" algn="ctr">
              <a:spcBef>
                <a:spcPts val="400"/>
              </a:spcBef>
              <a:spcAft>
                <a:spcPts val="0"/>
              </a:spcAft>
              <a:buClr>
                <a:srgbClr val="909090"/>
              </a:buClr>
              <a:buSzPts val="2000"/>
              <a:buNone/>
              <a:defRPr>
                <a:solidFill>
                  <a:srgbClr val="909090"/>
                </a:solidFill>
              </a:defRPr>
            </a:lvl9pPr>
          </a:lstStyle>
          <a:p/>
        </p:txBody>
      </p:sp>
      <p:pic>
        <p:nvPicPr>
          <p:cNvPr descr="BirdForTitle.png" id="21" name="Google Shape;21;p14"/>
          <p:cNvPicPr preferRelativeResize="0"/>
          <p:nvPr/>
        </p:nvPicPr>
        <p:blipFill rotWithShape="1">
          <a:blip r:embed="rId3">
            <a:alphaModFix/>
          </a:blip>
          <a:srcRect b="0" l="0" r="0" t="0"/>
          <a:stretch/>
        </p:blipFill>
        <p:spPr>
          <a:xfrm>
            <a:off x="1149944" y="2581747"/>
            <a:ext cx="1473615" cy="78943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15"/>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5"/>
          <p:cNvSpPr txBox="1"/>
          <p:nvPr>
            <p:ph idx="1" type="body"/>
          </p:nvPr>
        </p:nvSpPr>
        <p:spPr>
          <a:xfrm>
            <a:off x="799034" y="959037"/>
            <a:ext cx="7986040" cy="2154436"/>
          </a:xfrm>
          <a:prstGeom prst="rect">
            <a:avLst/>
          </a:prstGeom>
          <a:noFill/>
          <a:ln>
            <a:noFill/>
          </a:ln>
        </p:spPr>
        <p:txBody>
          <a:bodyPr anchorCtr="0" anchor="t" bIns="45700" lIns="91425" spcFirstLastPara="1" rIns="91425" wrap="square" tIns="45700">
            <a:spAutoFit/>
          </a:bodyPr>
          <a:lstStyle>
            <a:lvl1pPr indent="-381000" lvl="0" marL="457200" algn="l">
              <a:spcBef>
                <a:spcPts val="0"/>
              </a:spcBef>
              <a:spcAft>
                <a:spcPts val="0"/>
              </a:spcAft>
              <a:buClr>
                <a:schemeClr val="dk1"/>
              </a:buClr>
              <a:buSzPts val="2400"/>
              <a:buFont typeface="Arial"/>
              <a:buChar char="•"/>
              <a:defRPr/>
            </a:lvl1pPr>
            <a:lvl2pPr indent="-355600" lvl="1" marL="914400" algn="l">
              <a:spcBef>
                <a:spcPts val="1200"/>
              </a:spcBef>
              <a:spcAft>
                <a:spcPts val="0"/>
              </a:spcAft>
              <a:buSzPts val="2000"/>
              <a:buChar char="–"/>
              <a:defRPr/>
            </a:lvl2pPr>
            <a:lvl3pPr indent="-342900" lvl="2" marL="1371600" algn="l">
              <a:spcBef>
                <a:spcPts val="1200"/>
              </a:spcBef>
              <a:spcAft>
                <a:spcPts val="0"/>
              </a:spcAft>
              <a:buSzPts val="1800"/>
              <a:buChar char="•"/>
              <a:defRPr/>
            </a:lvl3pPr>
            <a:lvl4pPr indent="-330200" lvl="3" marL="1828800" algn="l">
              <a:spcBef>
                <a:spcPts val="1200"/>
              </a:spcBef>
              <a:spcAft>
                <a:spcPts val="0"/>
              </a:spcAft>
              <a:buSzPts val="1600"/>
              <a:buChar char="–"/>
              <a:defRPr/>
            </a:lvl4pPr>
            <a:lvl5pPr indent="-330200" lvl="4" marL="2286000" algn="l">
              <a:spcBef>
                <a:spcPts val="1200"/>
              </a:spcBef>
              <a:spcAft>
                <a:spcPts val="0"/>
              </a:spcAft>
              <a:buSzPts val="1600"/>
              <a:buChar char="»"/>
              <a:defRPr/>
            </a:lvl5pPr>
            <a:lvl6pPr indent="-342900" lvl="5" marL="2743200" algn="l">
              <a:spcBef>
                <a:spcPts val="120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15"/>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1200">
                <a:solidFill>
                  <a:schemeClr val="lt1"/>
                </a:solidFill>
                <a:latin typeface="Arial"/>
                <a:ea typeface="Arial"/>
                <a:cs typeface="Arial"/>
                <a:sym typeface="Arial"/>
              </a:defRPr>
            </a:lvl1pPr>
            <a:lvl2pPr indent="0" lvl="1" marL="0" algn="l">
              <a:spcBef>
                <a:spcPts val="0"/>
              </a:spcBef>
              <a:buNone/>
              <a:defRPr sz="1200">
                <a:solidFill>
                  <a:schemeClr val="lt1"/>
                </a:solidFill>
                <a:latin typeface="Arial"/>
                <a:ea typeface="Arial"/>
                <a:cs typeface="Arial"/>
                <a:sym typeface="Arial"/>
              </a:defRPr>
            </a:lvl2pPr>
            <a:lvl3pPr indent="0" lvl="2" marL="0" algn="l">
              <a:spcBef>
                <a:spcPts val="0"/>
              </a:spcBef>
              <a:buNone/>
              <a:defRPr sz="1200">
                <a:solidFill>
                  <a:schemeClr val="lt1"/>
                </a:solidFill>
                <a:latin typeface="Arial"/>
                <a:ea typeface="Arial"/>
                <a:cs typeface="Arial"/>
                <a:sym typeface="Arial"/>
              </a:defRPr>
            </a:lvl3pPr>
            <a:lvl4pPr indent="0" lvl="3" marL="0" algn="l">
              <a:spcBef>
                <a:spcPts val="0"/>
              </a:spcBef>
              <a:buNone/>
              <a:defRPr sz="1200">
                <a:solidFill>
                  <a:schemeClr val="lt1"/>
                </a:solidFill>
                <a:latin typeface="Arial"/>
                <a:ea typeface="Arial"/>
                <a:cs typeface="Arial"/>
                <a:sym typeface="Arial"/>
              </a:defRPr>
            </a:lvl4pPr>
            <a:lvl5pPr indent="0" lvl="4" marL="0" algn="l">
              <a:spcBef>
                <a:spcPts val="0"/>
              </a:spcBef>
              <a:buNone/>
              <a:defRPr sz="1200">
                <a:solidFill>
                  <a:schemeClr val="lt1"/>
                </a:solidFill>
                <a:latin typeface="Arial"/>
                <a:ea typeface="Arial"/>
                <a:cs typeface="Arial"/>
                <a:sym typeface="Arial"/>
              </a:defRPr>
            </a:lvl5pPr>
            <a:lvl6pPr indent="0" lvl="5" marL="0" algn="l">
              <a:spcBef>
                <a:spcPts val="0"/>
              </a:spcBef>
              <a:buNone/>
              <a:defRPr sz="1200">
                <a:solidFill>
                  <a:schemeClr val="lt1"/>
                </a:solidFill>
                <a:latin typeface="Arial"/>
                <a:ea typeface="Arial"/>
                <a:cs typeface="Arial"/>
                <a:sym typeface="Arial"/>
              </a:defRPr>
            </a:lvl6pPr>
            <a:lvl7pPr indent="0" lvl="6" marL="0" algn="l">
              <a:spcBef>
                <a:spcPts val="0"/>
              </a:spcBef>
              <a:buNone/>
              <a:defRPr sz="1200">
                <a:solidFill>
                  <a:schemeClr val="lt1"/>
                </a:solidFill>
                <a:latin typeface="Arial"/>
                <a:ea typeface="Arial"/>
                <a:cs typeface="Arial"/>
                <a:sym typeface="Arial"/>
              </a:defRPr>
            </a:lvl7pPr>
            <a:lvl8pPr indent="0" lvl="7" marL="0" algn="l">
              <a:spcBef>
                <a:spcPts val="0"/>
              </a:spcBef>
              <a:buNone/>
              <a:defRPr sz="1200">
                <a:solidFill>
                  <a:schemeClr val="lt1"/>
                </a:solidFill>
                <a:latin typeface="Arial"/>
                <a:ea typeface="Arial"/>
                <a:cs typeface="Arial"/>
                <a:sym typeface="Arial"/>
              </a:defRPr>
            </a:lvl8pPr>
            <a:lvl9pPr indent="0" lvl="8" marL="0" algn="l">
              <a:spcBef>
                <a:spcPts val="0"/>
              </a:spcBef>
              <a:buNone/>
              <a:defRPr sz="12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16"/>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6"/>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1200">
                <a:solidFill>
                  <a:schemeClr val="lt1"/>
                </a:solidFill>
                <a:latin typeface="Arial"/>
                <a:ea typeface="Arial"/>
                <a:cs typeface="Arial"/>
                <a:sym typeface="Arial"/>
              </a:defRPr>
            </a:lvl1pPr>
            <a:lvl2pPr indent="0" lvl="1" marL="0" algn="l">
              <a:spcBef>
                <a:spcPts val="0"/>
              </a:spcBef>
              <a:buNone/>
              <a:defRPr sz="1200">
                <a:solidFill>
                  <a:schemeClr val="lt1"/>
                </a:solidFill>
                <a:latin typeface="Arial"/>
                <a:ea typeface="Arial"/>
                <a:cs typeface="Arial"/>
                <a:sym typeface="Arial"/>
              </a:defRPr>
            </a:lvl2pPr>
            <a:lvl3pPr indent="0" lvl="2" marL="0" algn="l">
              <a:spcBef>
                <a:spcPts val="0"/>
              </a:spcBef>
              <a:buNone/>
              <a:defRPr sz="1200">
                <a:solidFill>
                  <a:schemeClr val="lt1"/>
                </a:solidFill>
                <a:latin typeface="Arial"/>
                <a:ea typeface="Arial"/>
                <a:cs typeface="Arial"/>
                <a:sym typeface="Arial"/>
              </a:defRPr>
            </a:lvl3pPr>
            <a:lvl4pPr indent="0" lvl="3" marL="0" algn="l">
              <a:spcBef>
                <a:spcPts val="0"/>
              </a:spcBef>
              <a:buNone/>
              <a:defRPr sz="1200">
                <a:solidFill>
                  <a:schemeClr val="lt1"/>
                </a:solidFill>
                <a:latin typeface="Arial"/>
                <a:ea typeface="Arial"/>
                <a:cs typeface="Arial"/>
                <a:sym typeface="Arial"/>
              </a:defRPr>
            </a:lvl4pPr>
            <a:lvl5pPr indent="0" lvl="4" marL="0" algn="l">
              <a:spcBef>
                <a:spcPts val="0"/>
              </a:spcBef>
              <a:buNone/>
              <a:defRPr sz="1200">
                <a:solidFill>
                  <a:schemeClr val="lt1"/>
                </a:solidFill>
                <a:latin typeface="Arial"/>
                <a:ea typeface="Arial"/>
                <a:cs typeface="Arial"/>
                <a:sym typeface="Arial"/>
              </a:defRPr>
            </a:lvl5pPr>
            <a:lvl6pPr indent="0" lvl="5" marL="0" algn="l">
              <a:spcBef>
                <a:spcPts val="0"/>
              </a:spcBef>
              <a:buNone/>
              <a:defRPr sz="1200">
                <a:solidFill>
                  <a:schemeClr val="lt1"/>
                </a:solidFill>
                <a:latin typeface="Arial"/>
                <a:ea typeface="Arial"/>
                <a:cs typeface="Arial"/>
                <a:sym typeface="Arial"/>
              </a:defRPr>
            </a:lvl6pPr>
            <a:lvl7pPr indent="0" lvl="6" marL="0" algn="l">
              <a:spcBef>
                <a:spcPts val="0"/>
              </a:spcBef>
              <a:buNone/>
              <a:defRPr sz="1200">
                <a:solidFill>
                  <a:schemeClr val="lt1"/>
                </a:solidFill>
                <a:latin typeface="Arial"/>
                <a:ea typeface="Arial"/>
                <a:cs typeface="Arial"/>
                <a:sym typeface="Arial"/>
              </a:defRPr>
            </a:lvl7pPr>
            <a:lvl8pPr indent="0" lvl="7" marL="0" algn="l">
              <a:spcBef>
                <a:spcPts val="0"/>
              </a:spcBef>
              <a:buNone/>
              <a:defRPr sz="1200">
                <a:solidFill>
                  <a:schemeClr val="lt1"/>
                </a:solidFill>
                <a:latin typeface="Arial"/>
                <a:ea typeface="Arial"/>
                <a:cs typeface="Arial"/>
                <a:sym typeface="Arial"/>
              </a:defRPr>
            </a:lvl8pPr>
            <a:lvl9pPr indent="0" lvl="8" marL="0" algn="l">
              <a:spcBef>
                <a:spcPts val="0"/>
              </a:spcBef>
              <a:buNone/>
              <a:defRPr sz="12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ogo Slide">
  <p:cSld name="2_Logo Slide">
    <p:spTree>
      <p:nvGrpSpPr>
        <p:cNvPr id="29" name="Shape 29"/>
        <p:cNvGrpSpPr/>
        <p:nvPr/>
      </p:nvGrpSpPr>
      <p:grpSpPr>
        <a:xfrm>
          <a:off x="0" y="0"/>
          <a:ext cx="0" cy="0"/>
          <a:chOff x="0" y="0"/>
          <a:chExt cx="0" cy="0"/>
        </a:xfrm>
      </p:grpSpPr>
      <p:pic>
        <p:nvPicPr>
          <p:cNvPr descr="NEWLogoSlide.jpg" id="30" name="Google Shape;30;p17"/>
          <p:cNvPicPr preferRelativeResize="0"/>
          <p:nvPr/>
        </p:nvPicPr>
        <p:blipFill rotWithShape="1">
          <a:blip r:embed="rId2">
            <a:alphaModFix/>
          </a:blip>
          <a:srcRect b="0" l="0" r="0" t="0"/>
          <a:stretch/>
        </p:blipFill>
        <p:spPr>
          <a:xfrm>
            <a:off x="0" y="0"/>
            <a:ext cx="9144000" cy="6858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sp>
        <p:nvSpPr>
          <p:cNvPr id="32" name="Google Shape;32;p18"/>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1200">
                <a:solidFill>
                  <a:schemeClr val="lt1"/>
                </a:solidFill>
                <a:latin typeface="Arial"/>
                <a:ea typeface="Arial"/>
                <a:cs typeface="Arial"/>
                <a:sym typeface="Arial"/>
              </a:defRPr>
            </a:lvl1pPr>
            <a:lvl2pPr indent="0" lvl="1" marL="0" algn="l">
              <a:spcBef>
                <a:spcPts val="0"/>
              </a:spcBef>
              <a:buNone/>
              <a:defRPr sz="1200">
                <a:solidFill>
                  <a:schemeClr val="lt1"/>
                </a:solidFill>
                <a:latin typeface="Arial"/>
                <a:ea typeface="Arial"/>
                <a:cs typeface="Arial"/>
                <a:sym typeface="Arial"/>
              </a:defRPr>
            </a:lvl2pPr>
            <a:lvl3pPr indent="0" lvl="2" marL="0" algn="l">
              <a:spcBef>
                <a:spcPts val="0"/>
              </a:spcBef>
              <a:buNone/>
              <a:defRPr sz="1200">
                <a:solidFill>
                  <a:schemeClr val="lt1"/>
                </a:solidFill>
                <a:latin typeface="Arial"/>
                <a:ea typeface="Arial"/>
                <a:cs typeface="Arial"/>
                <a:sym typeface="Arial"/>
              </a:defRPr>
            </a:lvl3pPr>
            <a:lvl4pPr indent="0" lvl="3" marL="0" algn="l">
              <a:spcBef>
                <a:spcPts val="0"/>
              </a:spcBef>
              <a:buNone/>
              <a:defRPr sz="1200">
                <a:solidFill>
                  <a:schemeClr val="lt1"/>
                </a:solidFill>
                <a:latin typeface="Arial"/>
                <a:ea typeface="Arial"/>
                <a:cs typeface="Arial"/>
                <a:sym typeface="Arial"/>
              </a:defRPr>
            </a:lvl4pPr>
            <a:lvl5pPr indent="0" lvl="4" marL="0" algn="l">
              <a:spcBef>
                <a:spcPts val="0"/>
              </a:spcBef>
              <a:buNone/>
              <a:defRPr sz="1200">
                <a:solidFill>
                  <a:schemeClr val="lt1"/>
                </a:solidFill>
                <a:latin typeface="Arial"/>
                <a:ea typeface="Arial"/>
                <a:cs typeface="Arial"/>
                <a:sym typeface="Arial"/>
              </a:defRPr>
            </a:lvl5pPr>
            <a:lvl6pPr indent="0" lvl="5" marL="0" algn="l">
              <a:spcBef>
                <a:spcPts val="0"/>
              </a:spcBef>
              <a:buNone/>
              <a:defRPr sz="1200">
                <a:solidFill>
                  <a:schemeClr val="lt1"/>
                </a:solidFill>
                <a:latin typeface="Arial"/>
                <a:ea typeface="Arial"/>
                <a:cs typeface="Arial"/>
                <a:sym typeface="Arial"/>
              </a:defRPr>
            </a:lvl6pPr>
            <a:lvl7pPr indent="0" lvl="6" marL="0" algn="l">
              <a:spcBef>
                <a:spcPts val="0"/>
              </a:spcBef>
              <a:buNone/>
              <a:defRPr sz="1200">
                <a:solidFill>
                  <a:schemeClr val="lt1"/>
                </a:solidFill>
                <a:latin typeface="Arial"/>
                <a:ea typeface="Arial"/>
                <a:cs typeface="Arial"/>
                <a:sym typeface="Arial"/>
              </a:defRPr>
            </a:lvl7pPr>
            <a:lvl8pPr indent="0" lvl="7" marL="0" algn="l">
              <a:spcBef>
                <a:spcPts val="0"/>
              </a:spcBef>
              <a:buNone/>
              <a:defRPr sz="1200">
                <a:solidFill>
                  <a:schemeClr val="lt1"/>
                </a:solidFill>
                <a:latin typeface="Arial"/>
                <a:ea typeface="Arial"/>
                <a:cs typeface="Arial"/>
                <a:sym typeface="Arial"/>
              </a:defRPr>
            </a:lvl8pPr>
            <a:lvl9pPr indent="0" lvl="8" marL="0" algn="l">
              <a:spcBef>
                <a:spcPts val="0"/>
              </a:spcBef>
              <a:buNone/>
              <a:defRPr sz="12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vyGraphics" showMasterSp="0">
  <p:cSld name="1_HeavyGraphics">
    <p:spTree>
      <p:nvGrpSpPr>
        <p:cNvPr id="33" name="Shape 33"/>
        <p:cNvGrpSpPr/>
        <p:nvPr/>
      </p:nvGrpSpPr>
      <p:grpSpPr>
        <a:xfrm>
          <a:off x="0" y="0"/>
          <a:ext cx="0" cy="0"/>
          <a:chOff x="0" y="0"/>
          <a:chExt cx="0" cy="0"/>
        </a:xfrm>
      </p:grpSpPr>
      <p:pic>
        <p:nvPicPr>
          <p:cNvPr descr="ruleShort.jpg" id="34" name="Google Shape;34;p19"/>
          <p:cNvPicPr preferRelativeResize="0"/>
          <p:nvPr/>
        </p:nvPicPr>
        <p:blipFill rotWithShape="1">
          <a:blip r:embed="rId2">
            <a:alphaModFix/>
          </a:blip>
          <a:srcRect b="0" l="0" r="0" t="0"/>
          <a:stretch/>
        </p:blipFill>
        <p:spPr>
          <a:xfrm>
            <a:off x="889031" y="6366134"/>
            <a:ext cx="6420688" cy="381000"/>
          </a:xfrm>
          <a:prstGeom prst="rect">
            <a:avLst/>
          </a:prstGeom>
          <a:noFill/>
          <a:ln>
            <a:noFill/>
          </a:ln>
        </p:spPr>
      </p:pic>
      <p:grpSp>
        <p:nvGrpSpPr>
          <p:cNvPr id="35" name="Google Shape;35;p19"/>
          <p:cNvGrpSpPr/>
          <p:nvPr/>
        </p:nvGrpSpPr>
        <p:grpSpPr>
          <a:xfrm>
            <a:off x="101103" y="6352587"/>
            <a:ext cx="836891" cy="442329"/>
            <a:chOff x="606" y="2346"/>
            <a:chExt cx="2932" cy="1550"/>
          </a:xfrm>
        </p:grpSpPr>
        <p:sp>
          <p:nvSpPr>
            <p:cNvPr id="36" name="Google Shape;36;p19"/>
            <p:cNvSpPr/>
            <p:nvPr/>
          </p:nvSpPr>
          <p:spPr>
            <a:xfrm>
              <a:off x="606" y="3109"/>
              <a:ext cx="1921" cy="787"/>
            </a:xfrm>
            <a:custGeom>
              <a:rect b="b" l="l" r="r" t="t"/>
              <a:pathLst>
                <a:path extrusionOk="0" h="333" w="813">
                  <a:moveTo>
                    <a:pt x="1" y="326"/>
                  </a:moveTo>
                  <a:cubicBezTo>
                    <a:pt x="0" y="323"/>
                    <a:pt x="15" y="324"/>
                    <a:pt x="43" y="295"/>
                  </a:cubicBezTo>
                  <a:cubicBezTo>
                    <a:pt x="72" y="266"/>
                    <a:pt x="305" y="36"/>
                    <a:pt x="305" y="36"/>
                  </a:cubicBezTo>
                  <a:cubicBezTo>
                    <a:pt x="305" y="36"/>
                    <a:pt x="331" y="2"/>
                    <a:pt x="385" y="2"/>
                  </a:cubicBezTo>
                  <a:cubicBezTo>
                    <a:pt x="786" y="2"/>
                    <a:pt x="786" y="2"/>
                    <a:pt x="786" y="2"/>
                  </a:cubicBezTo>
                  <a:cubicBezTo>
                    <a:pt x="786" y="2"/>
                    <a:pt x="791" y="0"/>
                    <a:pt x="813" y="7"/>
                  </a:cubicBezTo>
                  <a:cubicBezTo>
                    <a:pt x="813" y="7"/>
                    <a:pt x="798" y="12"/>
                    <a:pt x="770" y="40"/>
                  </a:cubicBezTo>
                  <a:cubicBezTo>
                    <a:pt x="740" y="70"/>
                    <a:pt x="519" y="289"/>
                    <a:pt x="519" y="289"/>
                  </a:cubicBezTo>
                  <a:cubicBezTo>
                    <a:pt x="519" y="289"/>
                    <a:pt x="478" y="332"/>
                    <a:pt x="430" y="332"/>
                  </a:cubicBezTo>
                  <a:cubicBezTo>
                    <a:pt x="36" y="332"/>
                    <a:pt x="36" y="332"/>
                    <a:pt x="36" y="332"/>
                  </a:cubicBezTo>
                  <a:cubicBezTo>
                    <a:pt x="36" y="332"/>
                    <a:pt x="18" y="333"/>
                    <a:pt x="1" y="326"/>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 name="Google Shape;37;p19"/>
            <p:cNvSpPr/>
            <p:nvPr/>
          </p:nvSpPr>
          <p:spPr>
            <a:xfrm>
              <a:off x="1620" y="2346"/>
              <a:ext cx="1918" cy="789"/>
            </a:xfrm>
            <a:custGeom>
              <a:rect b="b" l="l" r="r" t="t"/>
              <a:pathLst>
                <a:path extrusionOk="0" h="334" w="812">
                  <a:moveTo>
                    <a:pt x="811" y="327"/>
                  </a:moveTo>
                  <a:cubicBezTo>
                    <a:pt x="812" y="324"/>
                    <a:pt x="798" y="324"/>
                    <a:pt x="769" y="296"/>
                  </a:cubicBezTo>
                  <a:cubicBezTo>
                    <a:pt x="740" y="267"/>
                    <a:pt x="508" y="36"/>
                    <a:pt x="508" y="36"/>
                  </a:cubicBezTo>
                  <a:cubicBezTo>
                    <a:pt x="508" y="36"/>
                    <a:pt x="482" y="3"/>
                    <a:pt x="428" y="3"/>
                  </a:cubicBezTo>
                  <a:cubicBezTo>
                    <a:pt x="26" y="3"/>
                    <a:pt x="26" y="3"/>
                    <a:pt x="26" y="3"/>
                  </a:cubicBezTo>
                  <a:cubicBezTo>
                    <a:pt x="26" y="3"/>
                    <a:pt x="22" y="0"/>
                    <a:pt x="0" y="8"/>
                  </a:cubicBezTo>
                  <a:cubicBezTo>
                    <a:pt x="0" y="8"/>
                    <a:pt x="14" y="13"/>
                    <a:pt x="42" y="41"/>
                  </a:cubicBezTo>
                  <a:cubicBezTo>
                    <a:pt x="72" y="71"/>
                    <a:pt x="293" y="290"/>
                    <a:pt x="293" y="290"/>
                  </a:cubicBezTo>
                  <a:cubicBezTo>
                    <a:pt x="293" y="290"/>
                    <a:pt x="334" y="333"/>
                    <a:pt x="382" y="333"/>
                  </a:cubicBezTo>
                  <a:cubicBezTo>
                    <a:pt x="776" y="333"/>
                    <a:pt x="776" y="333"/>
                    <a:pt x="776" y="333"/>
                  </a:cubicBezTo>
                  <a:cubicBezTo>
                    <a:pt x="776" y="333"/>
                    <a:pt x="794" y="334"/>
                    <a:pt x="811" y="327"/>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VFlogo.jpg" id="38" name="Google Shape;38;p19"/>
          <p:cNvPicPr preferRelativeResize="0"/>
          <p:nvPr/>
        </p:nvPicPr>
        <p:blipFill rotWithShape="1">
          <a:blip r:embed="rId3">
            <a:alphaModFix/>
          </a:blip>
          <a:srcRect b="0" l="0" r="0" t="0"/>
          <a:stretch/>
        </p:blipFill>
        <p:spPr>
          <a:xfrm>
            <a:off x="7307005" y="6203826"/>
            <a:ext cx="1668780" cy="548640"/>
          </a:xfrm>
          <a:prstGeom prst="rect">
            <a:avLst/>
          </a:prstGeom>
          <a:noFill/>
          <a:ln>
            <a:noFill/>
          </a:ln>
        </p:spPr>
      </p:pic>
      <p:sp>
        <p:nvSpPr>
          <p:cNvPr id="39" name="Google Shape;39;p19"/>
          <p:cNvSpPr txBox="1"/>
          <p:nvPr>
            <p:ph idx="12" type="sldNum"/>
          </p:nvPr>
        </p:nvSpPr>
        <p:spPr>
          <a:xfrm>
            <a:off x="62002" y="6243710"/>
            <a:ext cx="2133600" cy="295508"/>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1200">
                <a:solidFill>
                  <a:schemeClr val="lt2"/>
                </a:solidFill>
                <a:latin typeface="Arial"/>
                <a:ea typeface="Arial"/>
                <a:cs typeface="Arial"/>
                <a:sym typeface="Arial"/>
              </a:defRPr>
            </a:lvl1pPr>
            <a:lvl2pPr indent="0" lvl="1" marL="0" algn="l">
              <a:spcBef>
                <a:spcPts val="0"/>
              </a:spcBef>
              <a:buNone/>
              <a:defRPr sz="1200">
                <a:solidFill>
                  <a:schemeClr val="lt2"/>
                </a:solidFill>
                <a:latin typeface="Arial"/>
                <a:ea typeface="Arial"/>
                <a:cs typeface="Arial"/>
                <a:sym typeface="Arial"/>
              </a:defRPr>
            </a:lvl2pPr>
            <a:lvl3pPr indent="0" lvl="2" marL="0" algn="l">
              <a:spcBef>
                <a:spcPts val="0"/>
              </a:spcBef>
              <a:buNone/>
              <a:defRPr sz="1200">
                <a:solidFill>
                  <a:schemeClr val="lt2"/>
                </a:solidFill>
                <a:latin typeface="Arial"/>
                <a:ea typeface="Arial"/>
                <a:cs typeface="Arial"/>
                <a:sym typeface="Arial"/>
              </a:defRPr>
            </a:lvl3pPr>
            <a:lvl4pPr indent="0" lvl="3" marL="0" algn="l">
              <a:spcBef>
                <a:spcPts val="0"/>
              </a:spcBef>
              <a:buNone/>
              <a:defRPr sz="1200">
                <a:solidFill>
                  <a:schemeClr val="lt2"/>
                </a:solidFill>
                <a:latin typeface="Arial"/>
                <a:ea typeface="Arial"/>
                <a:cs typeface="Arial"/>
                <a:sym typeface="Arial"/>
              </a:defRPr>
            </a:lvl4pPr>
            <a:lvl5pPr indent="0" lvl="4" marL="0" algn="l">
              <a:spcBef>
                <a:spcPts val="0"/>
              </a:spcBef>
              <a:buNone/>
              <a:defRPr sz="1200">
                <a:solidFill>
                  <a:schemeClr val="lt2"/>
                </a:solidFill>
                <a:latin typeface="Arial"/>
                <a:ea typeface="Arial"/>
                <a:cs typeface="Arial"/>
                <a:sym typeface="Arial"/>
              </a:defRPr>
            </a:lvl5pPr>
            <a:lvl6pPr indent="0" lvl="5" marL="0" algn="l">
              <a:spcBef>
                <a:spcPts val="0"/>
              </a:spcBef>
              <a:buNone/>
              <a:defRPr sz="1200">
                <a:solidFill>
                  <a:schemeClr val="lt2"/>
                </a:solidFill>
                <a:latin typeface="Arial"/>
                <a:ea typeface="Arial"/>
                <a:cs typeface="Arial"/>
                <a:sym typeface="Arial"/>
              </a:defRPr>
            </a:lvl6pPr>
            <a:lvl7pPr indent="0" lvl="6" marL="0" algn="l">
              <a:spcBef>
                <a:spcPts val="0"/>
              </a:spcBef>
              <a:buNone/>
              <a:defRPr sz="1200">
                <a:solidFill>
                  <a:schemeClr val="lt2"/>
                </a:solidFill>
                <a:latin typeface="Arial"/>
                <a:ea typeface="Arial"/>
                <a:cs typeface="Arial"/>
                <a:sym typeface="Arial"/>
              </a:defRPr>
            </a:lvl7pPr>
            <a:lvl8pPr indent="0" lvl="7" marL="0" algn="l">
              <a:spcBef>
                <a:spcPts val="0"/>
              </a:spcBef>
              <a:buNone/>
              <a:defRPr sz="1200">
                <a:solidFill>
                  <a:schemeClr val="lt2"/>
                </a:solidFill>
                <a:latin typeface="Arial"/>
                <a:ea typeface="Arial"/>
                <a:cs typeface="Arial"/>
                <a:sym typeface="Arial"/>
              </a:defRPr>
            </a:lvl8pPr>
            <a:lvl9pPr indent="0" lvl="8" marL="0" algn="l">
              <a:spcBef>
                <a:spcPts val="0"/>
              </a:spcBef>
              <a:buNone/>
              <a:defRPr sz="12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vyGraphicsWithTitle" showMasterSp="0">
  <p:cSld name="1_HeavyGraphicsWithTitle">
    <p:spTree>
      <p:nvGrpSpPr>
        <p:cNvPr id="40" name="Shape 40"/>
        <p:cNvGrpSpPr/>
        <p:nvPr/>
      </p:nvGrpSpPr>
      <p:grpSpPr>
        <a:xfrm>
          <a:off x="0" y="0"/>
          <a:ext cx="0" cy="0"/>
          <a:chOff x="0" y="0"/>
          <a:chExt cx="0" cy="0"/>
        </a:xfrm>
      </p:grpSpPr>
      <p:sp>
        <p:nvSpPr>
          <p:cNvPr id="41" name="Google Shape;41;p20"/>
          <p:cNvSpPr txBox="1"/>
          <p:nvPr>
            <p:ph type="title"/>
          </p:nvPr>
        </p:nvSpPr>
        <p:spPr>
          <a:xfrm>
            <a:off x="260058" y="162295"/>
            <a:ext cx="8783273" cy="323165"/>
          </a:xfrm>
          <a:prstGeom prst="rect">
            <a:avLst/>
          </a:prstGeom>
          <a:noFill/>
          <a:ln>
            <a:noFill/>
          </a:ln>
        </p:spPr>
        <p:txBody>
          <a:bodyPr anchorCtr="0" anchor="t" bIns="0" lIns="0" spcFirstLastPara="1" rIns="0" wrap="square" tIns="0">
            <a:spAutoFit/>
          </a:bodyPr>
          <a:lstStyle>
            <a:lvl1pPr lvl="0" algn="l">
              <a:spcBef>
                <a:spcPts val="0"/>
              </a:spcBef>
              <a:spcAft>
                <a:spcPts val="0"/>
              </a:spcAft>
              <a:buClr>
                <a:schemeClr val="dk2"/>
              </a:buClr>
              <a:buSzPts val="2100"/>
              <a:buFont typeface="Arial Narrow"/>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ruleShort.jpg" id="42" name="Google Shape;42;p20"/>
          <p:cNvPicPr preferRelativeResize="0"/>
          <p:nvPr/>
        </p:nvPicPr>
        <p:blipFill rotWithShape="1">
          <a:blip r:embed="rId2">
            <a:alphaModFix/>
          </a:blip>
          <a:srcRect b="0" l="0" r="0" t="0"/>
          <a:stretch/>
        </p:blipFill>
        <p:spPr>
          <a:xfrm>
            <a:off x="889031" y="6366134"/>
            <a:ext cx="6420688" cy="381000"/>
          </a:xfrm>
          <a:prstGeom prst="rect">
            <a:avLst/>
          </a:prstGeom>
          <a:noFill/>
          <a:ln>
            <a:noFill/>
          </a:ln>
        </p:spPr>
      </p:pic>
      <p:grpSp>
        <p:nvGrpSpPr>
          <p:cNvPr id="43" name="Google Shape;43;p20"/>
          <p:cNvGrpSpPr/>
          <p:nvPr/>
        </p:nvGrpSpPr>
        <p:grpSpPr>
          <a:xfrm>
            <a:off x="101103" y="6352587"/>
            <a:ext cx="836891" cy="442329"/>
            <a:chOff x="606" y="2346"/>
            <a:chExt cx="2932" cy="1550"/>
          </a:xfrm>
        </p:grpSpPr>
        <p:sp>
          <p:nvSpPr>
            <p:cNvPr id="44" name="Google Shape;44;p20"/>
            <p:cNvSpPr/>
            <p:nvPr/>
          </p:nvSpPr>
          <p:spPr>
            <a:xfrm>
              <a:off x="606" y="3109"/>
              <a:ext cx="1921" cy="787"/>
            </a:xfrm>
            <a:custGeom>
              <a:rect b="b" l="l" r="r" t="t"/>
              <a:pathLst>
                <a:path extrusionOk="0" h="333" w="813">
                  <a:moveTo>
                    <a:pt x="1" y="326"/>
                  </a:moveTo>
                  <a:cubicBezTo>
                    <a:pt x="0" y="323"/>
                    <a:pt x="15" y="324"/>
                    <a:pt x="43" y="295"/>
                  </a:cubicBezTo>
                  <a:cubicBezTo>
                    <a:pt x="72" y="266"/>
                    <a:pt x="305" y="36"/>
                    <a:pt x="305" y="36"/>
                  </a:cubicBezTo>
                  <a:cubicBezTo>
                    <a:pt x="305" y="36"/>
                    <a:pt x="331" y="2"/>
                    <a:pt x="385" y="2"/>
                  </a:cubicBezTo>
                  <a:cubicBezTo>
                    <a:pt x="786" y="2"/>
                    <a:pt x="786" y="2"/>
                    <a:pt x="786" y="2"/>
                  </a:cubicBezTo>
                  <a:cubicBezTo>
                    <a:pt x="786" y="2"/>
                    <a:pt x="791" y="0"/>
                    <a:pt x="813" y="7"/>
                  </a:cubicBezTo>
                  <a:cubicBezTo>
                    <a:pt x="813" y="7"/>
                    <a:pt x="798" y="12"/>
                    <a:pt x="770" y="40"/>
                  </a:cubicBezTo>
                  <a:cubicBezTo>
                    <a:pt x="740" y="70"/>
                    <a:pt x="519" y="289"/>
                    <a:pt x="519" y="289"/>
                  </a:cubicBezTo>
                  <a:cubicBezTo>
                    <a:pt x="519" y="289"/>
                    <a:pt x="478" y="332"/>
                    <a:pt x="430" y="332"/>
                  </a:cubicBezTo>
                  <a:cubicBezTo>
                    <a:pt x="36" y="332"/>
                    <a:pt x="36" y="332"/>
                    <a:pt x="36" y="332"/>
                  </a:cubicBezTo>
                  <a:cubicBezTo>
                    <a:pt x="36" y="332"/>
                    <a:pt x="18" y="333"/>
                    <a:pt x="1" y="326"/>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 name="Google Shape;45;p20"/>
            <p:cNvSpPr/>
            <p:nvPr/>
          </p:nvSpPr>
          <p:spPr>
            <a:xfrm>
              <a:off x="1620" y="2346"/>
              <a:ext cx="1918" cy="789"/>
            </a:xfrm>
            <a:custGeom>
              <a:rect b="b" l="l" r="r" t="t"/>
              <a:pathLst>
                <a:path extrusionOk="0" h="334" w="812">
                  <a:moveTo>
                    <a:pt x="811" y="327"/>
                  </a:moveTo>
                  <a:cubicBezTo>
                    <a:pt x="812" y="324"/>
                    <a:pt x="798" y="324"/>
                    <a:pt x="769" y="296"/>
                  </a:cubicBezTo>
                  <a:cubicBezTo>
                    <a:pt x="740" y="267"/>
                    <a:pt x="508" y="36"/>
                    <a:pt x="508" y="36"/>
                  </a:cubicBezTo>
                  <a:cubicBezTo>
                    <a:pt x="508" y="36"/>
                    <a:pt x="482" y="3"/>
                    <a:pt x="428" y="3"/>
                  </a:cubicBezTo>
                  <a:cubicBezTo>
                    <a:pt x="26" y="3"/>
                    <a:pt x="26" y="3"/>
                    <a:pt x="26" y="3"/>
                  </a:cubicBezTo>
                  <a:cubicBezTo>
                    <a:pt x="26" y="3"/>
                    <a:pt x="22" y="0"/>
                    <a:pt x="0" y="8"/>
                  </a:cubicBezTo>
                  <a:cubicBezTo>
                    <a:pt x="0" y="8"/>
                    <a:pt x="14" y="13"/>
                    <a:pt x="42" y="41"/>
                  </a:cubicBezTo>
                  <a:cubicBezTo>
                    <a:pt x="72" y="71"/>
                    <a:pt x="293" y="290"/>
                    <a:pt x="293" y="290"/>
                  </a:cubicBezTo>
                  <a:cubicBezTo>
                    <a:pt x="293" y="290"/>
                    <a:pt x="334" y="333"/>
                    <a:pt x="382" y="333"/>
                  </a:cubicBezTo>
                  <a:cubicBezTo>
                    <a:pt x="776" y="333"/>
                    <a:pt x="776" y="333"/>
                    <a:pt x="776" y="333"/>
                  </a:cubicBezTo>
                  <a:cubicBezTo>
                    <a:pt x="776" y="333"/>
                    <a:pt x="794" y="334"/>
                    <a:pt x="811" y="327"/>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descr="VFlogo.jpg" id="46" name="Google Shape;46;p20"/>
          <p:cNvPicPr preferRelativeResize="0"/>
          <p:nvPr/>
        </p:nvPicPr>
        <p:blipFill rotWithShape="1">
          <a:blip r:embed="rId3">
            <a:alphaModFix/>
          </a:blip>
          <a:srcRect b="0" l="0" r="0" t="0"/>
          <a:stretch/>
        </p:blipFill>
        <p:spPr>
          <a:xfrm>
            <a:off x="7307005" y="6203826"/>
            <a:ext cx="1668780" cy="548640"/>
          </a:xfrm>
          <a:prstGeom prst="rect">
            <a:avLst/>
          </a:prstGeom>
          <a:noFill/>
          <a:ln>
            <a:noFill/>
          </a:ln>
        </p:spPr>
      </p:pic>
      <p:sp>
        <p:nvSpPr>
          <p:cNvPr id="47" name="Google Shape;47;p20"/>
          <p:cNvSpPr txBox="1"/>
          <p:nvPr>
            <p:ph idx="12" type="sldNum"/>
          </p:nvPr>
        </p:nvSpPr>
        <p:spPr>
          <a:xfrm>
            <a:off x="62002" y="6243710"/>
            <a:ext cx="2133600" cy="295508"/>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1200">
                <a:solidFill>
                  <a:schemeClr val="lt2"/>
                </a:solidFill>
                <a:latin typeface="Arial"/>
                <a:ea typeface="Arial"/>
                <a:cs typeface="Arial"/>
                <a:sym typeface="Arial"/>
              </a:defRPr>
            </a:lvl1pPr>
            <a:lvl2pPr indent="0" lvl="1" marL="0" algn="l">
              <a:spcBef>
                <a:spcPts val="0"/>
              </a:spcBef>
              <a:buNone/>
              <a:defRPr sz="1200">
                <a:solidFill>
                  <a:schemeClr val="lt2"/>
                </a:solidFill>
                <a:latin typeface="Arial"/>
                <a:ea typeface="Arial"/>
                <a:cs typeface="Arial"/>
                <a:sym typeface="Arial"/>
              </a:defRPr>
            </a:lvl2pPr>
            <a:lvl3pPr indent="0" lvl="2" marL="0" algn="l">
              <a:spcBef>
                <a:spcPts val="0"/>
              </a:spcBef>
              <a:buNone/>
              <a:defRPr sz="1200">
                <a:solidFill>
                  <a:schemeClr val="lt2"/>
                </a:solidFill>
                <a:latin typeface="Arial"/>
                <a:ea typeface="Arial"/>
                <a:cs typeface="Arial"/>
                <a:sym typeface="Arial"/>
              </a:defRPr>
            </a:lvl3pPr>
            <a:lvl4pPr indent="0" lvl="3" marL="0" algn="l">
              <a:spcBef>
                <a:spcPts val="0"/>
              </a:spcBef>
              <a:buNone/>
              <a:defRPr sz="1200">
                <a:solidFill>
                  <a:schemeClr val="lt2"/>
                </a:solidFill>
                <a:latin typeface="Arial"/>
                <a:ea typeface="Arial"/>
                <a:cs typeface="Arial"/>
                <a:sym typeface="Arial"/>
              </a:defRPr>
            </a:lvl4pPr>
            <a:lvl5pPr indent="0" lvl="4" marL="0" algn="l">
              <a:spcBef>
                <a:spcPts val="0"/>
              </a:spcBef>
              <a:buNone/>
              <a:defRPr sz="1200">
                <a:solidFill>
                  <a:schemeClr val="lt2"/>
                </a:solidFill>
                <a:latin typeface="Arial"/>
                <a:ea typeface="Arial"/>
                <a:cs typeface="Arial"/>
                <a:sym typeface="Arial"/>
              </a:defRPr>
            </a:lvl5pPr>
            <a:lvl6pPr indent="0" lvl="5" marL="0" algn="l">
              <a:spcBef>
                <a:spcPts val="0"/>
              </a:spcBef>
              <a:buNone/>
              <a:defRPr sz="1200">
                <a:solidFill>
                  <a:schemeClr val="lt2"/>
                </a:solidFill>
                <a:latin typeface="Arial"/>
                <a:ea typeface="Arial"/>
                <a:cs typeface="Arial"/>
                <a:sym typeface="Arial"/>
              </a:defRPr>
            </a:lvl6pPr>
            <a:lvl7pPr indent="0" lvl="6" marL="0" algn="l">
              <a:spcBef>
                <a:spcPts val="0"/>
              </a:spcBef>
              <a:buNone/>
              <a:defRPr sz="1200">
                <a:solidFill>
                  <a:schemeClr val="lt2"/>
                </a:solidFill>
                <a:latin typeface="Arial"/>
                <a:ea typeface="Arial"/>
                <a:cs typeface="Arial"/>
                <a:sym typeface="Arial"/>
              </a:defRPr>
            </a:lvl7pPr>
            <a:lvl8pPr indent="0" lvl="7" marL="0" algn="l">
              <a:spcBef>
                <a:spcPts val="0"/>
              </a:spcBef>
              <a:buNone/>
              <a:defRPr sz="1200">
                <a:solidFill>
                  <a:schemeClr val="lt2"/>
                </a:solidFill>
                <a:latin typeface="Arial"/>
                <a:ea typeface="Arial"/>
                <a:cs typeface="Arial"/>
                <a:sym typeface="Arial"/>
              </a:defRPr>
            </a:lvl8pPr>
            <a:lvl9pPr indent="0" lvl="8" marL="0" algn="l">
              <a:spcBef>
                <a:spcPts val="0"/>
              </a:spcBef>
              <a:buNone/>
              <a:defRPr sz="1200">
                <a:solidFill>
                  <a:schemeClr val="lt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 Divider Slide">
  <p:cSld name="1_Section Header / Divider Slide">
    <p:spTree>
      <p:nvGrpSpPr>
        <p:cNvPr id="48" name="Shape 48"/>
        <p:cNvGrpSpPr/>
        <p:nvPr/>
      </p:nvGrpSpPr>
      <p:grpSpPr>
        <a:xfrm>
          <a:off x="0" y="0"/>
          <a:ext cx="0" cy="0"/>
          <a:chOff x="0" y="0"/>
          <a:chExt cx="0" cy="0"/>
        </a:xfrm>
      </p:grpSpPr>
      <p:pic>
        <p:nvPicPr>
          <p:cNvPr descr="NEWTitleSlide copy.jpg" id="49" name="Google Shape;49;p21"/>
          <p:cNvPicPr preferRelativeResize="0"/>
          <p:nvPr/>
        </p:nvPicPr>
        <p:blipFill rotWithShape="1">
          <a:blip r:embed="rId2">
            <a:alphaModFix/>
          </a:blip>
          <a:srcRect b="0" l="0" r="0" t="0"/>
          <a:stretch/>
        </p:blipFill>
        <p:spPr>
          <a:xfrm>
            <a:off x="0" y="0"/>
            <a:ext cx="9144000" cy="6858000"/>
          </a:xfrm>
          <a:prstGeom prst="rect">
            <a:avLst/>
          </a:prstGeom>
          <a:noFill/>
          <a:ln>
            <a:noFill/>
          </a:ln>
        </p:spPr>
      </p:pic>
      <p:pic>
        <p:nvPicPr>
          <p:cNvPr descr="DividerBird.png" id="50" name="Google Shape;50;p21"/>
          <p:cNvPicPr preferRelativeResize="0"/>
          <p:nvPr/>
        </p:nvPicPr>
        <p:blipFill rotWithShape="1">
          <a:blip r:embed="rId3">
            <a:alphaModFix/>
          </a:blip>
          <a:srcRect b="0" l="0" r="0" t="0"/>
          <a:stretch/>
        </p:blipFill>
        <p:spPr>
          <a:xfrm>
            <a:off x="2855653" y="2025354"/>
            <a:ext cx="6288346" cy="3819970"/>
          </a:xfrm>
          <a:prstGeom prst="rect">
            <a:avLst/>
          </a:prstGeom>
          <a:noFill/>
          <a:ln>
            <a:noFill/>
          </a:ln>
        </p:spPr>
      </p:pic>
      <p:sp>
        <p:nvSpPr>
          <p:cNvPr id="51" name="Google Shape;51;p21"/>
          <p:cNvSpPr txBox="1"/>
          <p:nvPr>
            <p:ph type="ctrTitle"/>
          </p:nvPr>
        </p:nvSpPr>
        <p:spPr>
          <a:xfrm>
            <a:off x="1384415" y="3009309"/>
            <a:ext cx="6537533" cy="461665"/>
          </a:xfrm>
          <a:prstGeom prst="rect">
            <a:avLst/>
          </a:prstGeom>
          <a:noFill/>
          <a:ln>
            <a:noFill/>
          </a:ln>
        </p:spPr>
        <p:txBody>
          <a:bodyPr anchorCtr="0" anchor="t" bIns="0" lIns="0" spcFirstLastPara="1" rIns="0" wrap="square" tIns="0">
            <a:spAutoFit/>
          </a:bodyPr>
          <a:lstStyle>
            <a:lvl1pPr lvl="0" algn="ctr">
              <a:spcBef>
                <a:spcPts val="0"/>
              </a:spcBef>
              <a:spcAft>
                <a:spcPts val="0"/>
              </a:spcAft>
              <a:buClr>
                <a:schemeClr val="lt1"/>
              </a:buClr>
              <a:buSzPts val="3000"/>
              <a:buFont typeface="Arial Narrow"/>
              <a:buNone/>
              <a:defRPr b="1" sz="3000">
                <a:solidFill>
                  <a:schemeClr val="lt1"/>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1"/>
          <p:cNvSpPr txBox="1"/>
          <p:nvPr>
            <p:ph idx="1" type="subTitle"/>
          </p:nvPr>
        </p:nvSpPr>
        <p:spPr>
          <a:xfrm>
            <a:off x="1559612" y="3928916"/>
            <a:ext cx="6174336" cy="369332"/>
          </a:xfrm>
          <a:prstGeom prst="rect">
            <a:avLst/>
          </a:prstGeom>
          <a:noFill/>
          <a:ln>
            <a:noFill/>
          </a:ln>
        </p:spPr>
        <p:txBody>
          <a:bodyPr anchorCtr="0" anchor="t" bIns="45700" lIns="91425" spcFirstLastPara="1" rIns="91425" wrap="square" tIns="45700">
            <a:spAutoFit/>
          </a:bodyPr>
          <a:lstStyle>
            <a:lvl1pPr lvl="0" algn="ctr">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lvl="1" algn="ctr">
              <a:spcBef>
                <a:spcPts val="1000"/>
              </a:spcBef>
              <a:spcAft>
                <a:spcPts val="0"/>
              </a:spcAft>
              <a:buSzPts val="2000"/>
              <a:buNone/>
              <a:defRPr>
                <a:solidFill>
                  <a:srgbClr val="909090"/>
                </a:solidFill>
              </a:defRPr>
            </a:lvl2pPr>
            <a:lvl3pPr lvl="2" algn="ctr">
              <a:spcBef>
                <a:spcPts val="1200"/>
              </a:spcBef>
              <a:spcAft>
                <a:spcPts val="0"/>
              </a:spcAft>
              <a:buSzPts val="1800"/>
              <a:buNone/>
              <a:defRPr>
                <a:solidFill>
                  <a:srgbClr val="909090"/>
                </a:solidFill>
              </a:defRPr>
            </a:lvl3pPr>
            <a:lvl4pPr lvl="3" algn="ctr">
              <a:spcBef>
                <a:spcPts val="1200"/>
              </a:spcBef>
              <a:spcAft>
                <a:spcPts val="0"/>
              </a:spcAft>
              <a:buSzPts val="1600"/>
              <a:buNone/>
              <a:defRPr>
                <a:solidFill>
                  <a:srgbClr val="909090"/>
                </a:solidFill>
              </a:defRPr>
            </a:lvl4pPr>
            <a:lvl5pPr lvl="4" algn="ctr">
              <a:spcBef>
                <a:spcPts val="1200"/>
              </a:spcBef>
              <a:spcAft>
                <a:spcPts val="0"/>
              </a:spcAft>
              <a:buSzPts val="1600"/>
              <a:buNone/>
              <a:defRPr>
                <a:solidFill>
                  <a:srgbClr val="909090"/>
                </a:solidFill>
              </a:defRPr>
            </a:lvl5pPr>
            <a:lvl6pPr lvl="5" algn="ctr">
              <a:spcBef>
                <a:spcPts val="1200"/>
              </a:spcBef>
              <a:spcAft>
                <a:spcPts val="0"/>
              </a:spcAft>
              <a:buClr>
                <a:srgbClr val="909090"/>
              </a:buClr>
              <a:buSzPts val="2000"/>
              <a:buNone/>
              <a:defRPr>
                <a:solidFill>
                  <a:srgbClr val="909090"/>
                </a:solidFill>
              </a:defRPr>
            </a:lvl6pPr>
            <a:lvl7pPr lvl="6" algn="ctr">
              <a:spcBef>
                <a:spcPts val="400"/>
              </a:spcBef>
              <a:spcAft>
                <a:spcPts val="0"/>
              </a:spcAft>
              <a:buClr>
                <a:srgbClr val="909090"/>
              </a:buClr>
              <a:buSzPts val="2000"/>
              <a:buNone/>
              <a:defRPr>
                <a:solidFill>
                  <a:srgbClr val="909090"/>
                </a:solidFill>
              </a:defRPr>
            </a:lvl7pPr>
            <a:lvl8pPr lvl="7" algn="ctr">
              <a:spcBef>
                <a:spcPts val="400"/>
              </a:spcBef>
              <a:spcAft>
                <a:spcPts val="0"/>
              </a:spcAft>
              <a:buClr>
                <a:srgbClr val="909090"/>
              </a:buClr>
              <a:buSzPts val="2000"/>
              <a:buNone/>
              <a:defRPr>
                <a:solidFill>
                  <a:srgbClr val="909090"/>
                </a:solidFill>
              </a:defRPr>
            </a:lvl8pPr>
            <a:lvl9pPr lvl="8" algn="ctr">
              <a:spcBef>
                <a:spcPts val="400"/>
              </a:spcBef>
              <a:spcAft>
                <a:spcPts val="0"/>
              </a:spcAft>
              <a:buClr>
                <a:srgbClr val="909090"/>
              </a:buClr>
              <a:buSzPts val="2000"/>
              <a:buNone/>
              <a:defRPr>
                <a:solidFill>
                  <a:srgbClr val="909090"/>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VFPPT-NEWSlideBackground1 copy.jpg" id="10" name="Google Shape;10;p13"/>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Google Shape;11;p13"/>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Clr>
                <a:schemeClr val="dk2"/>
              </a:buClr>
              <a:buSzPts val="2100"/>
              <a:buFont typeface="Arial Narrow"/>
              <a:buNone/>
              <a:defRPr b="1" i="0" sz="2100" u="none" cap="none" strike="noStrike">
                <a:solidFill>
                  <a:schemeClr val="dk2"/>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3"/>
          <p:cNvSpPr txBox="1"/>
          <p:nvPr>
            <p:ph idx="1" type="body"/>
          </p:nvPr>
        </p:nvSpPr>
        <p:spPr>
          <a:xfrm>
            <a:off x="799034" y="1078679"/>
            <a:ext cx="7986040" cy="2154436"/>
          </a:xfrm>
          <a:prstGeom prst="rect">
            <a:avLst/>
          </a:prstGeom>
          <a:noFill/>
          <a:ln>
            <a:noFill/>
          </a:ln>
        </p:spPr>
        <p:txBody>
          <a:bodyPr anchorCtr="0" anchor="t" bIns="45700" lIns="91425" spcFirstLastPara="1" rIns="91425" wrap="square" tIns="45700">
            <a:spAutoFit/>
          </a:bodyPr>
          <a:lstStyle>
            <a:lvl1pPr indent="-381000" lvl="0" marL="457200" marR="0" rtl="0" algn="l">
              <a:spcBef>
                <a:spcPts val="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1200"/>
              </a:spcBef>
              <a:spcAft>
                <a:spcPts val="0"/>
              </a:spcAft>
              <a:buClr>
                <a:schemeClr val="lt2"/>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1200"/>
              </a:spcBef>
              <a:spcAft>
                <a:spcPts val="0"/>
              </a:spcAft>
              <a:buClr>
                <a:schemeClr val="lt2"/>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120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1200"/>
              </a:spcBef>
              <a:spcAft>
                <a:spcPts val="0"/>
              </a:spcAft>
              <a:buClr>
                <a:schemeClr val="lt2"/>
              </a:buClr>
              <a:buSzPts val="1600"/>
              <a:buFont typeface="Arial"/>
              <a:buChar char="»"/>
              <a:defRPr b="0" i="0" sz="1600" u="none" cap="none" strike="noStrike">
                <a:solidFill>
                  <a:schemeClr val="dk1"/>
                </a:solidFill>
                <a:latin typeface="Arial"/>
                <a:ea typeface="Arial"/>
                <a:cs typeface="Arial"/>
                <a:sym typeface="Arial"/>
              </a:defRPr>
            </a:lvl5pPr>
            <a:lvl6pPr indent="-355600" lvl="5" marL="2743200" marR="0" rtl="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3" name="Google Shape;13;p13"/>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chemeClr val="lt1"/>
                </a:solidFill>
                <a:latin typeface="Arial"/>
                <a:ea typeface="Arial"/>
                <a:cs typeface="Arial"/>
                <a:sym typeface="Arial"/>
              </a:defRPr>
            </a:lvl1pPr>
            <a:lvl2pPr indent="0" lvl="1" marL="0" marR="0" rtl="0" algn="l">
              <a:spcBef>
                <a:spcPts val="0"/>
              </a:spcBef>
              <a:buNone/>
              <a:defRPr b="0" i="0" sz="1200" u="none" cap="none" strike="noStrike">
                <a:solidFill>
                  <a:schemeClr val="lt1"/>
                </a:solidFill>
                <a:latin typeface="Arial"/>
                <a:ea typeface="Arial"/>
                <a:cs typeface="Arial"/>
                <a:sym typeface="Arial"/>
              </a:defRPr>
            </a:lvl2pPr>
            <a:lvl3pPr indent="0" lvl="2" marL="0" marR="0" rtl="0" algn="l">
              <a:spcBef>
                <a:spcPts val="0"/>
              </a:spcBef>
              <a:buNone/>
              <a:defRPr b="0" i="0" sz="1200" u="none" cap="none" strike="noStrike">
                <a:solidFill>
                  <a:schemeClr val="lt1"/>
                </a:solidFill>
                <a:latin typeface="Arial"/>
                <a:ea typeface="Arial"/>
                <a:cs typeface="Arial"/>
                <a:sym typeface="Arial"/>
              </a:defRPr>
            </a:lvl3pPr>
            <a:lvl4pPr indent="0" lvl="3" marL="0" marR="0" rtl="0" algn="l">
              <a:spcBef>
                <a:spcPts val="0"/>
              </a:spcBef>
              <a:buNone/>
              <a:defRPr b="0" i="0" sz="1200" u="none" cap="none" strike="noStrike">
                <a:solidFill>
                  <a:schemeClr val="lt1"/>
                </a:solidFill>
                <a:latin typeface="Arial"/>
                <a:ea typeface="Arial"/>
                <a:cs typeface="Arial"/>
                <a:sym typeface="Arial"/>
              </a:defRPr>
            </a:lvl4pPr>
            <a:lvl5pPr indent="0" lvl="4" marL="0" marR="0" rtl="0" algn="l">
              <a:spcBef>
                <a:spcPts val="0"/>
              </a:spcBef>
              <a:buNone/>
              <a:defRPr b="0" i="0" sz="1200" u="none" cap="none" strike="noStrike">
                <a:solidFill>
                  <a:schemeClr val="lt1"/>
                </a:solidFill>
                <a:latin typeface="Arial"/>
                <a:ea typeface="Arial"/>
                <a:cs typeface="Arial"/>
                <a:sym typeface="Arial"/>
              </a:defRPr>
            </a:lvl5pPr>
            <a:lvl6pPr indent="0" lvl="5" marL="0" marR="0" rtl="0" algn="l">
              <a:spcBef>
                <a:spcPts val="0"/>
              </a:spcBef>
              <a:buNone/>
              <a:defRPr b="0" i="0" sz="1200" u="none" cap="none" strike="noStrike">
                <a:solidFill>
                  <a:schemeClr val="lt1"/>
                </a:solidFill>
                <a:latin typeface="Arial"/>
                <a:ea typeface="Arial"/>
                <a:cs typeface="Arial"/>
                <a:sym typeface="Arial"/>
              </a:defRPr>
            </a:lvl6pPr>
            <a:lvl7pPr indent="0" lvl="6" marL="0" marR="0" rtl="0" algn="l">
              <a:spcBef>
                <a:spcPts val="0"/>
              </a:spcBef>
              <a:buNone/>
              <a:defRPr b="0" i="0" sz="1200" u="none" cap="none" strike="noStrike">
                <a:solidFill>
                  <a:schemeClr val="lt1"/>
                </a:solidFill>
                <a:latin typeface="Arial"/>
                <a:ea typeface="Arial"/>
                <a:cs typeface="Arial"/>
                <a:sym typeface="Arial"/>
              </a:defRPr>
            </a:lvl7pPr>
            <a:lvl8pPr indent="0" lvl="7" marL="0" marR="0" rtl="0" algn="l">
              <a:spcBef>
                <a:spcPts val="0"/>
              </a:spcBef>
              <a:buNone/>
              <a:defRPr b="0" i="0" sz="1200" u="none" cap="none" strike="noStrike">
                <a:solidFill>
                  <a:schemeClr val="lt1"/>
                </a:solidFill>
                <a:latin typeface="Arial"/>
                <a:ea typeface="Arial"/>
                <a:cs typeface="Arial"/>
                <a:sym typeface="Arial"/>
              </a:defRPr>
            </a:lvl8pPr>
            <a:lvl9pPr indent="0" lvl="8" marL="0" marR="0" rtl="0" algn="l">
              <a:spcBef>
                <a:spcPts val="0"/>
              </a:spcBef>
              <a:buNone/>
              <a:defRPr b="0" i="0" sz="12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grpSp>
        <p:nvGrpSpPr>
          <p:cNvPr id="14" name="Google Shape;14;p13"/>
          <p:cNvGrpSpPr/>
          <p:nvPr/>
        </p:nvGrpSpPr>
        <p:grpSpPr>
          <a:xfrm>
            <a:off x="132277" y="200608"/>
            <a:ext cx="836892" cy="442329"/>
            <a:chOff x="606" y="2346"/>
            <a:chExt cx="2932" cy="1550"/>
          </a:xfrm>
        </p:grpSpPr>
        <p:sp>
          <p:nvSpPr>
            <p:cNvPr id="15" name="Google Shape;15;p13"/>
            <p:cNvSpPr/>
            <p:nvPr/>
          </p:nvSpPr>
          <p:spPr>
            <a:xfrm>
              <a:off x="606" y="3109"/>
              <a:ext cx="1921" cy="787"/>
            </a:xfrm>
            <a:custGeom>
              <a:rect b="b" l="l" r="r" t="t"/>
              <a:pathLst>
                <a:path extrusionOk="0" h="333" w="813">
                  <a:moveTo>
                    <a:pt x="1" y="326"/>
                  </a:moveTo>
                  <a:cubicBezTo>
                    <a:pt x="0" y="323"/>
                    <a:pt x="15" y="324"/>
                    <a:pt x="43" y="295"/>
                  </a:cubicBezTo>
                  <a:cubicBezTo>
                    <a:pt x="72" y="266"/>
                    <a:pt x="305" y="36"/>
                    <a:pt x="305" y="36"/>
                  </a:cubicBezTo>
                  <a:cubicBezTo>
                    <a:pt x="305" y="36"/>
                    <a:pt x="331" y="2"/>
                    <a:pt x="385" y="2"/>
                  </a:cubicBezTo>
                  <a:cubicBezTo>
                    <a:pt x="786" y="2"/>
                    <a:pt x="786" y="2"/>
                    <a:pt x="786" y="2"/>
                  </a:cubicBezTo>
                  <a:cubicBezTo>
                    <a:pt x="786" y="2"/>
                    <a:pt x="791" y="0"/>
                    <a:pt x="813" y="7"/>
                  </a:cubicBezTo>
                  <a:cubicBezTo>
                    <a:pt x="813" y="7"/>
                    <a:pt x="798" y="12"/>
                    <a:pt x="770" y="40"/>
                  </a:cubicBezTo>
                  <a:cubicBezTo>
                    <a:pt x="740" y="70"/>
                    <a:pt x="519" y="289"/>
                    <a:pt x="519" y="289"/>
                  </a:cubicBezTo>
                  <a:cubicBezTo>
                    <a:pt x="519" y="289"/>
                    <a:pt x="478" y="332"/>
                    <a:pt x="430" y="332"/>
                  </a:cubicBezTo>
                  <a:cubicBezTo>
                    <a:pt x="36" y="332"/>
                    <a:pt x="36" y="332"/>
                    <a:pt x="36" y="332"/>
                  </a:cubicBezTo>
                  <a:cubicBezTo>
                    <a:pt x="36" y="332"/>
                    <a:pt x="18" y="333"/>
                    <a:pt x="1" y="326"/>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 name="Google Shape;16;p13"/>
            <p:cNvSpPr/>
            <p:nvPr/>
          </p:nvSpPr>
          <p:spPr>
            <a:xfrm>
              <a:off x="1620" y="2346"/>
              <a:ext cx="1918" cy="789"/>
            </a:xfrm>
            <a:custGeom>
              <a:rect b="b" l="l" r="r" t="t"/>
              <a:pathLst>
                <a:path extrusionOk="0" h="334" w="812">
                  <a:moveTo>
                    <a:pt x="811" y="327"/>
                  </a:moveTo>
                  <a:cubicBezTo>
                    <a:pt x="812" y="324"/>
                    <a:pt x="798" y="324"/>
                    <a:pt x="769" y="296"/>
                  </a:cubicBezTo>
                  <a:cubicBezTo>
                    <a:pt x="740" y="267"/>
                    <a:pt x="508" y="36"/>
                    <a:pt x="508" y="36"/>
                  </a:cubicBezTo>
                  <a:cubicBezTo>
                    <a:pt x="508" y="36"/>
                    <a:pt x="482" y="3"/>
                    <a:pt x="428" y="3"/>
                  </a:cubicBezTo>
                  <a:cubicBezTo>
                    <a:pt x="26" y="3"/>
                    <a:pt x="26" y="3"/>
                    <a:pt x="26" y="3"/>
                  </a:cubicBezTo>
                  <a:cubicBezTo>
                    <a:pt x="26" y="3"/>
                    <a:pt x="22" y="0"/>
                    <a:pt x="0" y="8"/>
                  </a:cubicBezTo>
                  <a:cubicBezTo>
                    <a:pt x="0" y="8"/>
                    <a:pt x="14" y="13"/>
                    <a:pt x="42" y="41"/>
                  </a:cubicBezTo>
                  <a:cubicBezTo>
                    <a:pt x="72" y="71"/>
                    <a:pt x="293" y="290"/>
                    <a:pt x="293" y="290"/>
                  </a:cubicBezTo>
                  <a:cubicBezTo>
                    <a:pt x="293" y="290"/>
                    <a:pt x="334" y="333"/>
                    <a:pt x="382" y="333"/>
                  </a:cubicBezTo>
                  <a:cubicBezTo>
                    <a:pt x="776" y="333"/>
                    <a:pt x="776" y="333"/>
                    <a:pt x="776" y="333"/>
                  </a:cubicBezTo>
                  <a:cubicBezTo>
                    <a:pt x="776" y="333"/>
                    <a:pt x="794" y="334"/>
                    <a:pt x="811" y="327"/>
                  </a:cubicBezTo>
                </a:path>
              </a:pathLst>
            </a:custGeom>
            <a:solidFill>
              <a:srgbClr val="007AC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7.png"/><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linkedin.com/pub/john-kindervag/1/72b/405"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research.gigaom.com/analyst/larry-walsh/" TargetMode="External"/><Relationship Id="rId4" Type="http://schemas.openxmlformats.org/officeDocument/2006/relationships/hyperlink" Target="http://research.gigaom.com/analyst/bud-albers/" TargetMode="External"/><Relationship Id="rId5" Type="http://schemas.openxmlformats.org/officeDocument/2006/relationships/hyperlink" Target="http://research.gigaom.com/analyst/phil-hendri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
          <p:cNvSpPr txBox="1"/>
          <p:nvPr>
            <p:ph type="ctrTitle"/>
          </p:nvPr>
        </p:nvSpPr>
        <p:spPr>
          <a:xfrm>
            <a:off x="2110810" y="3009308"/>
            <a:ext cx="6537533" cy="4616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3000"/>
              <a:buFont typeface="Arial Narrow"/>
              <a:buNone/>
            </a:pPr>
            <a:r>
              <a:rPr lang="en-US"/>
              <a:t>GLOBAL SECURITY CAMPAIGN</a:t>
            </a:r>
            <a:endParaRPr/>
          </a:p>
        </p:txBody>
      </p:sp>
      <p:sp>
        <p:nvSpPr>
          <p:cNvPr id="58" name="Google Shape;58;p1"/>
          <p:cNvSpPr txBox="1"/>
          <p:nvPr>
            <p:ph idx="1" type="subTitle"/>
          </p:nvPr>
        </p:nvSpPr>
        <p:spPr>
          <a:xfrm>
            <a:off x="1380146" y="4040014"/>
            <a:ext cx="6174336" cy="40011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Clr>
                <a:schemeClr val="lt1"/>
              </a:buClr>
              <a:buSzPts val="2000"/>
              <a:buFont typeface="Arial"/>
              <a:buNone/>
            </a:pPr>
            <a:r>
              <a:rPr lang="en-US"/>
              <a:t>A Cross-Functional “Security” Plan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2"/>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PROPOSAL</a:t>
            </a:r>
            <a:endParaRPr/>
          </a:p>
        </p:txBody>
      </p:sp>
      <p:sp>
        <p:nvSpPr>
          <p:cNvPr id="64" name="Google Shape;64;p2"/>
          <p:cNvSpPr txBox="1"/>
          <p:nvPr>
            <p:ph idx="1" type="body"/>
          </p:nvPr>
        </p:nvSpPr>
        <p:spPr>
          <a:xfrm>
            <a:off x="799034" y="959037"/>
            <a:ext cx="7986000" cy="4617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2400"/>
              <a:buFont typeface="Arial"/>
              <a:buNone/>
            </a:pPr>
            <a:r>
              <a:rPr lang="en-US"/>
              <a:t>The Content Marketing team proposes to launch a Global Security campaign, anchored by a key deliverable and supported with a constant, consistent drip of supporting materials.</a:t>
            </a:r>
            <a:endParaRPr/>
          </a:p>
          <a:p>
            <a:pPr indent="0" lvl="0" marL="0" rtl="0" algn="l">
              <a:spcBef>
                <a:spcPts val="1200"/>
              </a:spcBef>
              <a:spcAft>
                <a:spcPts val="0"/>
              </a:spcAft>
              <a:buClr>
                <a:schemeClr val="lt2"/>
              </a:buClr>
              <a:buSzPts val="2400"/>
              <a:buFont typeface="Arial"/>
              <a:buNone/>
            </a:pPr>
            <a:br>
              <a:rPr lang="en-US"/>
            </a:br>
            <a:r>
              <a:rPr lang="en-US">
                <a:solidFill>
                  <a:schemeClr val="lt2"/>
                </a:solidFill>
              </a:rPr>
              <a:t>SCOPE OF DELIVERABLES</a:t>
            </a:r>
            <a:endParaRPr/>
          </a:p>
          <a:p>
            <a:pPr indent="-461963" lvl="0" marL="461963" rtl="0" algn="l">
              <a:spcBef>
                <a:spcPts val="1200"/>
              </a:spcBef>
              <a:spcAft>
                <a:spcPts val="0"/>
              </a:spcAft>
              <a:buClr>
                <a:schemeClr val="dk1"/>
              </a:buClr>
              <a:buSzPts val="2400"/>
              <a:buFont typeface="Arial"/>
              <a:buChar char="•"/>
            </a:pPr>
            <a:r>
              <a:rPr b="1" lang="en-US"/>
              <a:t>Primary Deliverable</a:t>
            </a:r>
            <a:r>
              <a:rPr lang="en-US"/>
              <a:t>: As a “Global” initiative, we will focus on retailer security needs at a high level </a:t>
            </a:r>
            <a:endParaRPr/>
          </a:p>
          <a:p>
            <a:pPr indent="-461963" lvl="0" marL="461963" rtl="0" algn="l">
              <a:spcBef>
                <a:spcPts val="1200"/>
              </a:spcBef>
              <a:spcAft>
                <a:spcPts val="0"/>
              </a:spcAft>
              <a:buClr>
                <a:srgbClr val="7F7F7F"/>
              </a:buClr>
              <a:buSzPts val="2400"/>
              <a:buFont typeface="Arial"/>
              <a:buChar char="•"/>
            </a:pPr>
            <a:r>
              <a:rPr b="1" lang="en-US">
                <a:solidFill>
                  <a:srgbClr val="7F7F7F"/>
                </a:solidFill>
              </a:rPr>
              <a:t>Secondary Deliverables</a:t>
            </a:r>
            <a:r>
              <a:rPr lang="en-US"/>
              <a:t>: Will focus both on supporting the Global message and on supporting regional activities</a:t>
            </a:r>
            <a:endParaRPr/>
          </a:p>
        </p:txBody>
      </p:sp>
      <p:sp>
        <p:nvSpPr>
          <p:cNvPr id="65" name="Google Shape;65;p2"/>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25f08c35920_0_0"/>
          <p:cNvSpPr txBox="1"/>
          <p:nvPr>
            <p:ph type="title"/>
          </p:nvPr>
        </p:nvSpPr>
        <p:spPr>
          <a:xfrm>
            <a:off x="1013143" y="162295"/>
            <a:ext cx="7696200" cy="323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US"/>
              <a:t>Targeted Personas</a:t>
            </a:r>
            <a:endParaRPr/>
          </a:p>
        </p:txBody>
      </p:sp>
      <p:sp>
        <p:nvSpPr>
          <p:cNvPr id="72" name="Google Shape;72;g25f08c35920_0_0"/>
          <p:cNvSpPr txBox="1"/>
          <p:nvPr>
            <p:ph idx="1" type="body"/>
          </p:nvPr>
        </p:nvSpPr>
        <p:spPr>
          <a:xfrm>
            <a:off x="799034" y="959037"/>
            <a:ext cx="7986000" cy="461700"/>
          </a:xfrm>
          <a:prstGeom prst="rect">
            <a:avLst/>
          </a:prstGeom>
        </p:spPr>
        <p:txBody>
          <a:bodyPr anchorCtr="0" anchor="t" bIns="45700" lIns="91425" spcFirstLastPara="1" rIns="91425" wrap="square" tIns="45700">
            <a:spAutoFit/>
          </a:bodyPr>
          <a:lstStyle/>
          <a:p>
            <a:pPr indent="0" lvl="0" marL="0" rtl="0" algn="l">
              <a:spcBef>
                <a:spcPts val="0"/>
              </a:spcBef>
              <a:spcAft>
                <a:spcPts val="1200"/>
              </a:spcAft>
              <a:buNone/>
            </a:pPr>
            <a:r>
              <a:rPr lang="en-US"/>
              <a:t>Persona Overview</a:t>
            </a:r>
            <a:endParaRPr/>
          </a:p>
        </p:txBody>
      </p:sp>
      <p:sp>
        <p:nvSpPr>
          <p:cNvPr id="73" name="Google Shape;73;g25f08c35920_0_0"/>
          <p:cNvSpPr txBox="1"/>
          <p:nvPr>
            <p:ph idx="12" type="sldNum"/>
          </p:nvPr>
        </p:nvSpPr>
        <p:spPr>
          <a:xfrm>
            <a:off x="254949" y="6356350"/>
            <a:ext cx="2133600" cy="365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
        <p:nvSpPr>
          <p:cNvPr id="74" name="Google Shape;74;g25f08c35920_0_0"/>
          <p:cNvSpPr txBox="1"/>
          <p:nvPr/>
        </p:nvSpPr>
        <p:spPr>
          <a:xfrm>
            <a:off x="829750" y="1649775"/>
            <a:ext cx="7955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solidFill>
                  <a:schemeClr val="dk1"/>
                </a:solidFill>
              </a:rPr>
              <a:t>Title:</a:t>
            </a:r>
            <a:r>
              <a:rPr lang="en-US" sz="1600">
                <a:solidFill>
                  <a:schemeClr val="dk1"/>
                </a:solidFill>
              </a:rPr>
              <a:t> Chief Security Officer (CSO) and/or IT Security Lead</a:t>
            </a:r>
            <a:endParaRPr sz="1600">
              <a:solidFill>
                <a:schemeClr val="dk1"/>
              </a:solidFill>
            </a:endParaRPr>
          </a:p>
          <a:p>
            <a:pPr indent="0" lvl="0" marL="0" rtl="0" algn="l">
              <a:spcBef>
                <a:spcPts val="0"/>
              </a:spcBef>
              <a:spcAft>
                <a:spcPts val="0"/>
              </a:spcAft>
              <a:buNone/>
            </a:pPr>
            <a:r>
              <a:rPr b="1" lang="en-US" sz="1600">
                <a:solidFill>
                  <a:schemeClr val="dk1"/>
                </a:solidFill>
              </a:rPr>
              <a:t>Organization Types: </a:t>
            </a:r>
            <a:r>
              <a:rPr lang="en-US" sz="1600">
                <a:solidFill>
                  <a:schemeClr val="dk1"/>
                </a:solidFill>
              </a:rPr>
              <a:t>Major retail chains, payment providers, mobile wallet developers</a:t>
            </a:r>
            <a:endParaRPr sz="1600">
              <a:solidFill>
                <a:schemeClr val="dk1"/>
              </a:solidFill>
            </a:endParaRPr>
          </a:p>
        </p:txBody>
      </p:sp>
      <p:pic>
        <p:nvPicPr>
          <p:cNvPr id="75" name="Google Shape;75;g25f08c35920_0_0"/>
          <p:cNvPicPr preferRelativeResize="0"/>
          <p:nvPr/>
        </p:nvPicPr>
        <p:blipFill>
          <a:blip r:embed="rId3">
            <a:alphaModFix/>
          </a:blip>
          <a:stretch>
            <a:fillRect/>
          </a:stretch>
        </p:blipFill>
        <p:spPr>
          <a:xfrm>
            <a:off x="918924" y="2396400"/>
            <a:ext cx="1084775" cy="1084774"/>
          </a:xfrm>
          <a:prstGeom prst="rect">
            <a:avLst/>
          </a:prstGeom>
          <a:noFill/>
          <a:ln>
            <a:noFill/>
          </a:ln>
        </p:spPr>
      </p:pic>
      <p:pic>
        <p:nvPicPr>
          <p:cNvPr id="76" name="Google Shape;76;g25f08c35920_0_0"/>
          <p:cNvPicPr preferRelativeResize="0"/>
          <p:nvPr/>
        </p:nvPicPr>
        <p:blipFill>
          <a:blip r:embed="rId4">
            <a:alphaModFix/>
          </a:blip>
          <a:stretch>
            <a:fillRect/>
          </a:stretch>
        </p:blipFill>
        <p:spPr>
          <a:xfrm>
            <a:off x="2161025" y="2396400"/>
            <a:ext cx="1337859" cy="1084776"/>
          </a:xfrm>
          <a:prstGeom prst="rect">
            <a:avLst/>
          </a:prstGeom>
          <a:noFill/>
          <a:ln>
            <a:noFill/>
          </a:ln>
        </p:spPr>
      </p:pic>
      <p:pic>
        <p:nvPicPr>
          <p:cNvPr id="77" name="Google Shape;77;g25f08c35920_0_0"/>
          <p:cNvPicPr preferRelativeResize="0"/>
          <p:nvPr/>
        </p:nvPicPr>
        <p:blipFill>
          <a:blip r:embed="rId5">
            <a:alphaModFix/>
          </a:blip>
          <a:stretch>
            <a:fillRect/>
          </a:stretch>
        </p:blipFill>
        <p:spPr>
          <a:xfrm>
            <a:off x="3656206" y="2396400"/>
            <a:ext cx="1649760" cy="1084775"/>
          </a:xfrm>
          <a:prstGeom prst="rect">
            <a:avLst/>
          </a:prstGeom>
          <a:noFill/>
          <a:ln cap="flat" cmpd="sng" w="9525">
            <a:solidFill>
              <a:schemeClr val="dk2"/>
            </a:solidFill>
            <a:prstDash val="solid"/>
            <a:round/>
            <a:headEnd len="sm" w="sm" type="none"/>
            <a:tailEnd len="sm" w="sm" type="none"/>
          </a:ln>
        </p:spPr>
      </p:pic>
      <p:pic>
        <p:nvPicPr>
          <p:cNvPr id="78" name="Google Shape;78;g25f08c35920_0_0"/>
          <p:cNvPicPr preferRelativeResize="0"/>
          <p:nvPr/>
        </p:nvPicPr>
        <p:blipFill>
          <a:blip r:embed="rId6">
            <a:alphaModFix/>
          </a:blip>
          <a:stretch>
            <a:fillRect/>
          </a:stretch>
        </p:blipFill>
        <p:spPr>
          <a:xfrm>
            <a:off x="4515250" y="1943058"/>
            <a:ext cx="2888274" cy="1988050"/>
          </a:xfrm>
          <a:prstGeom prst="rect">
            <a:avLst/>
          </a:prstGeom>
          <a:noFill/>
          <a:ln>
            <a:noFill/>
          </a:ln>
        </p:spPr>
      </p:pic>
      <p:pic>
        <p:nvPicPr>
          <p:cNvPr id="79" name="Google Shape;79;g25f08c35920_0_0"/>
          <p:cNvPicPr preferRelativeResize="0"/>
          <p:nvPr/>
        </p:nvPicPr>
        <p:blipFill>
          <a:blip r:embed="rId7">
            <a:alphaModFix/>
          </a:blip>
          <a:stretch>
            <a:fillRect/>
          </a:stretch>
        </p:blipFill>
        <p:spPr>
          <a:xfrm>
            <a:off x="6640225" y="2410158"/>
            <a:ext cx="2305050" cy="1057275"/>
          </a:xfrm>
          <a:prstGeom prst="rect">
            <a:avLst/>
          </a:prstGeom>
          <a:noFill/>
          <a:ln>
            <a:noFill/>
          </a:ln>
        </p:spPr>
      </p:pic>
      <p:sp>
        <p:nvSpPr>
          <p:cNvPr id="80" name="Google Shape;80;g25f08c35920_0_0"/>
          <p:cNvSpPr txBox="1"/>
          <p:nvPr/>
        </p:nvSpPr>
        <p:spPr>
          <a:xfrm>
            <a:off x="918925" y="3711500"/>
            <a:ext cx="7955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solidFill>
                  <a:schemeClr val="dk1"/>
                </a:solidFill>
              </a:rPr>
              <a:t>Pain Points</a:t>
            </a:r>
            <a:endParaRPr b="1" sz="1600">
              <a:solidFill>
                <a:schemeClr val="dk1"/>
              </a:solidFill>
            </a:endParaRPr>
          </a:p>
          <a:p>
            <a:pPr indent="-330200" lvl="0" marL="457200" rtl="0" algn="l">
              <a:spcBef>
                <a:spcPts val="0"/>
              </a:spcBef>
              <a:spcAft>
                <a:spcPts val="0"/>
              </a:spcAft>
              <a:buClr>
                <a:schemeClr val="dk1"/>
              </a:buClr>
              <a:buSzPts val="1600"/>
              <a:buChar char="●"/>
            </a:pPr>
            <a:r>
              <a:rPr lang="en-US" sz="1600">
                <a:solidFill>
                  <a:schemeClr val="dk1"/>
                </a:solidFill>
              </a:rPr>
              <a:t>Ambiguous EMV migration timelines</a:t>
            </a:r>
            <a:endParaRPr sz="1600">
              <a:solidFill>
                <a:schemeClr val="dk1"/>
              </a:solidFill>
            </a:endParaRPr>
          </a:p>
          <a:p>
            <a:pPr indent="-330200" lvl="0" marL="457200" rtl="0" algn="l">
              <a:spcBef>
                <a:spcPts val="0"/>
              </a:spcBef>
              <a:spcAft>
                <a:spcPts val="0"/>
              </a:spcAft>
              <a:buClr>
                <a:schemeClr val="dk1"/>
              </a:buClr>
              <a:buSzPts val="1600"/>
              <a:buChar char="●"/>
            </a:pPr>
            <a:r>
              <a:rPr lang="en-US" sz="1600">
                <a:solidFill>
                  <a:schemeClr val="dk1"/>
                </a:solidFill>
              </a:rPr>
              <a:t>Transaction data theft</a:t>
            </a:r>
            <a:endParaRPr sz="1600">
              <a:solidFill>
                <a:schemeClr val="dk1"/>
              </a:solidFill>
            </a:endParaRPr>
          </a:p>
          <a:p>
            <a:pPr indent="-330200" lvl="0" marL="457200" rtl="0" algn="l">
              <a:spcBef>
                <a:spcPts val="0"/>
              </a:spcBef>
              <a:spcAft>
                <a:spcPts val="0"/>
              </a:spcAft>
              <a:buClr>
                <a:schemeClr val="dk1"/>
              </a:buClr>
              <a:buSzPts val="1600"/>
              <a:buChar char="●"/>
            </a:pPr>
            <a:r>
              <a:rPr lang="en-US" sz="1600">
                <a:solidFill>
                  <a:schemeClr val="dk1"/>
                </a:solidFill>
              </a:rPr>
              <a:t>Point of Sale (POS) hacking</a:t>
            </a:r>
            <a:endParaRPr sz="1600">
              <a:solidFill>
                <a:schemeClr val="dk1"/>
              </a:solidFill>
            </a:endParaRPr>
          </a:p>
          <a:p>
            <a:pPr indent="-330200" lvl="0" marL="457200" rtl="0" algn="l">
              <a:spcBef>
                <a:spcPts val="0"/>
              </a:spcBef>
              <a:spcAft>
                <a:spcPts val="0"/>
              </a:spcAft>
              <a:buClr>
                <a:schemeClr val="dk1"/>
              </a:buClr>
              <a:buSzPts val="1600"/>
              <a:buChar char="●"/>
            </a:pPr>
            <a:r>
              <a:rPr lang="en-US" sz="1600">
                <a:solidFill>
                  <a:schemeClr val="dk1"/>
                </a:solidFill>
              </a:rPr>
              <a:t>Managing large estates of POS terminals and software</a:t>
            </a:r>
            <a:endParaRPr sz="1600">
              <a:solidFill>
                <a:schemeClr val="dk1"/>
              </a:solidFill>
            </a:endParaRPr>
          </a:p>
          <a:p>
            <a:pPr indent="-330200" lvl="0" marL="457200" rtl="0" algn="l">
              <a:spcBef>
                <a:spcPts val="0"/>
              </a:spcBef>
              <a:spcAft>
                <a:spcPts val="0"/>
              </a:spcAft>
              <a:buClr>
                <a:schemeClr val="dk1"/>
              </a:buClr>
              <a:buSzPts val="1600"/>
              <a:buChar char="●"/>
            </a:pPr>
            <a:r>
              <a:rPr lang="en-US" sz="1600">
                <a:solidFill>
                  <a:schemeClr val="dk1"/>
                </a:solidFill>
              </a:rPr>
              <a:t>PCI regulation requirements</a:t>
            </a:r>
            <a:endParaRPr sz="16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OBJECTIVES</a:t>
            </a:r>
            <a:endParaRPr/>
          </a:p>
        </p:txBody>
      </p:sp>
      <p:sp>
        <p:nvSpPr>
          <p:cNvPr id="86" name="Google Shape;86;p3"/>
          <p:cNvSpPr txBox="1"/>
          <p:nvPr>
            <p:ph idx="1" type="body"/>
          </p:nvPr>
        </p:nvSpPr>
        <p:spPr>
          <a:xfrm>
            <a:off x="359229" y="853530"/>
            <a:ext cx="8564335" cy="5724644"/>
          </a:xfrm>
          <a:prstGeom prst="rect">
            <a:avLst/>
          </a:prstGeom>
          <a:noFill/>
          <a:ln>
            <a:noFill/>
          </a:ln>
        </p:spPr>
        <p:txBody>
          <a:bodyPr anchorCtr="0" anchor="t" bIns="45700" lIns="91425" spcFirstLastPara="1" rIns="91425" wrap="square" tIns="45700">
            <a:spAutoFit/>
          </a:bodyPr>
          <a:lstStyle/>
          <a:p>
            <a:pPr indent="-461963" lvl="0" marL="461963" rtl="0" algn="l">
              <a:spcBef>
                <a:spcPts val="0"/>
              </a:spcBef>
              <a:spcAft>
                <a:spcPts val="0"/>
              </a:spcAft>
              <a:buClr>
                <a:schemeClr val="dk1"/>
              </a:buClr>
              <a:buSzPts val="2400"/>
              <a:buFont typeface="Arial"/>
              <a:buChar char="•"/>
            </a:pPr>
            <a:r>
              <a:rPr lang="en-US"/>
              <a:t>Support company-wide efforts to promote EMV/Security globally:</a:t>
            </a:r>
            <a:endParaRPr/>
          </a:p>
          <a:p>
            <a:pPr indent="-290513" lvl="1" marL="803275" rtl="0" algn="l">
              <a:spcBef>
                <a:spcPts val="1200"/>
              </a:spcBef>
              <a:spcAft>
                <a:spcPts val="0"/>
              </a:spcAft>
              <a:buSzPts val="2000"/>
              <a:buChar char="–"/>
            </a:pPr>
            <a:r>
              <a:rPr lang="en-US"/>
              <a:t>Executive Road Show</a:t>
            </a:r>
            <a:endParaRPr/>
          </a:p>
          <a:p>
            <a:pPr indent="-290513" lvl="1" marL="803275" rtl="0" algn="l">
              <a:spcBef>
                <a:spcPts val="1200"/>
              </a:spcBef>
              <a:spcAft>
                <a:spcPts val="0"/>
              </a:spcAft>
              <a:buSzPts val="2000"/>
              <a:buChar char="–"/>
            </a:pPr>
            <a:r>
              <a:rPr lang="en-US"/>
              <a:t>VeriFone’s security leadership globally </a:t>
            </a:r>
            <a:endParaRPr/>
          </a:p>
          <a:p>
            <a:pPr indent="-290513" lvl="1" marL="803275" rtl="0" algn="l">
              <a:spcBef>
                <a:spcPts val="1200"/>
              </a:spcBef>
              <a:spcAft>
                <a:spcPts val="0"/>
              </a:spcAft>
              <a:buSzPts val="2000"/>
              <a:buChar char="–"/>
            </a:pPr>
            <a:r>
              <a:rPr lang="en-US"/>
              <a:t>Regional security activities</a:t>
            </a:r>
            <a:endParaRPr/>
          </a:p>
          <a:p>
            <a:pPr indent="0" lvl="1" marL="512762" rtl="0" algn="l">
              <a:spcBef>
                <a:spcPts val="1200"/>
              </a:spcBef>
              <a:spcAft>
                <a:spcPts val="0"/>
              </a:spcAft>
              <a:buSzPts val="2000"/>
              <a:buNone/>
            </a:pPr>
            <a:r>
              <a:t/>
            </a:r>
            <a:endParaRPr/>
          </a:p>
          <a:p>
            <a:pPr indent="-461963" lvl="0" marL="461963" rtl="0" algn="l">
              <a:spcBef>
                <a:spcPts val="1200"/>
              </a:spcBef>
              <a:spcAft>
                <a:spcPts val="0"/>
              </a:spcAft>
              <a:buClr>
                <a:schemeClr val="dk1"/>
              </a:buClr>
              <a:buSzPts val="2400"/>
              <a:buFont typeface="Arial"/>
              <a:buChar char="•"/>
            </a:pPr>
            <a:r>
              <a:rPr lang="en-US"/>
              <a:t>Provide content for extended global campaign and regional initiatives, focusing on Security sub-categories</a:t>
            </a:r>
            <a:br>
              <a:rPr lang="en-US"/>
            </a:br>
            <a:endParaRPr/>
          </a:p>
          <a:p>
            <a:pPr indent="0" lvl="0" marL="0" rtl="0" algn="l">
              <a:spcBef>
                <a:spcPts val="1200"/>
              </a:spcBef>
              <a:spcAft>
                <a:spcPts val="0"/>
              </a:spcAft>
              <a:buClr>
                <a:schemeClr val="dk1"/>
              </a:buClr>
              <a:buSzPts val="1600"/>
              <a:buFont typeface="Arial"/>
              <a:buNone/>
            </a:pPr>
            <a:r>
              <a:rPr lang="en-US" sz="1600"/>
              <a:t>(sub-categories on next slide)</a:t>
            </a:r>
            <a:endParaRPr sz="1600"/>
          </a:p>
          <a:p>
            <a:pPr indent="0" lvl="1" marL="512762" rtl="0" algn="l">
              <a:spcBef>
                <a:spcPts val="1200"/>
              </a:spcBef>
              <a:spcAft>
                <a:spcPts val="0"/>
              </a:spcAft>
              <a:buSzPts val="2000"/>
              <a:buNone/>
            </a:pPr>
            <a:r>
              <a:t/>
            </a:r>
            <a:endParaRPr/>
          </a:p>
          <a:p>
            <a:pPr indent="-163512" lvl="1" marL="803275" rtl="0" algn="l">
              <a:spcBef>
                <a:spcPts val="1200"/>
              </a:spcBef>
              <a:spcAft>
                <a:spcPts val="0"/>
              </a:spcAft>
              <a:buSzPts val="2000"/>
              <a:buNone/>
            </a:pPr>
            <a:r>
              <a:t/>
            </a:r>
            <a:endParaRPr/>
          </a:p>
          <a:p>
            <a:pPr indent="-163512" lvl="1" marL="803275" rtl="0" algn="l">
              <a:spcBef>
                <a:spcPts val="1200"/>
              </a:spcBef>
              <a:spcAft>
                <a:spcPts val="0"/>
              </a:spcAft>
              <a:buSzPts val="2000"/>
              <a:buNone/>
            </a:pPr>
            <a:r>
              <a:t/>
            </a:r>
            <a:endParaRPr/>
          </a:p>
        </p:txBody>
      </p:sp>
      <p:sp>
        <p:nvSpPr>
          <p:cNvPr id="87" name="Google Shape;87;p3"/>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4"/>
          <p:cNvSpPr txBox="1"/>
          <p:nvPr>
            <p:ph type="title"/>
          </p:nvPr>
        </p:nvSpPr>
        <p:spPr>
          <a:xfrm>
            <a:off x="1026996" y="119978"/>
            <a:ext cx="7696200" cy="646331"/>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SUB-TOPICS UNDER SECURITY</a:t>
            </a:r>
            <a:br>
              <a:rPr lang="en-US"/>
            </a:br>
            <a:endParaRPr/>
          </a:p>
        </p:txBody>
      </p:sp>
      <p:sp>
        <p:nvSpPr>
          <p:cNvPr id="93" name="Google Shape;93;p4"/>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pSp>
        <p:nvGrpSpPr>
          <p:cNvPr id="94" name="Google Shape;94;p4"/>
          <p:cNvGrpSpPr/>
          <p:nvPr/>
        </p:nvGrpSpPr>
        <p:grpSpPr>
          <a:xfrm>
            <a:off x="134471" y="637564"/>
            <a:ext cx="8844498" cy="5343802"/>
            <a:chOff x="0" y="54857"/>
            <a:chExt cx="8844498" cy="5343802"/>
          </a:xfrm>
        </p:grpSpPr>
        <p:sp>
          <p:nvSpPr>
            <p:cNvPr id="95" name="Google Shape;95;p4"/>
            <p:cNvSpPr/>
            <p:nvPr/>
          </p:nvSpPr>
          <p:spPr>
            <a:xfrm>
              <a:off x="3284462" y="3122409"/>
              <a:ext cx="2276250" cy="2276250"/>
            </a:xfrm>
            <a:prstGeom prst="ellipse">
              <a:avLst/>
            </a:prstGeom>
            <a:gradFill>
              <a:gsLst>
                <a:gs pos="0">
                  <a:srgbClr val="A5B309"/>
                </a:gs>
                <a:gs pos="80000">
                  <a:srgbClr val="D9EB0C"/>
                </a:gs>
                <a:gs pos="100000">
                  <a:srgbClr val="DEF107"/>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4"/>
            <p:cNvSpPr txBox="1"/>
            <p:nvPr/>
          </p:nvSpPr>
          <p:spPr>
            <a:xfrm>
              <a:off x="3617811" y="3455758"/>
              <a:ext cx="1609552" cy="1609552"/>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None/>
              </a:pPr>
              <a:r>
                <a:rPr b="1" i="1" lang="en-US" sz="2400">
                  <a:solidFill>
                    <a:srgbClr val="3A3234"/>
                  </a:solidFill>
                  <a:latin typeface="Arial"/>
                  <a:ea typeface="Arial"/>
                  <a:cs typeface="Arial"/>
                  <a:sym typeface="Arial"/>
                </a:rPr>
                <a:t>Helping Merchants Protect Customer Data</a:t>
              </a:r>
              <a:endParaRPr b="1" i="1" sz="2400">
                <a:solidFill>
                  <a:srgbClr val="3A3234"/>
                </a:solidFill>
                <a:latin typeface="Arial"/>
                <a:ea typeface="Arial"/>
                <a:cs typeface="Arial"/>
                <a:sym typeface="Arial"/>
              </a:endParaRPr>
            </a:p>
          </p:txBody>
        </p:sp>
        <p:sp>
          <p:nvSpPr>
            <p:cNvPr id="97" name="Google Shape;97;p4"/>
            <p:cNvSpPr/>
            <p:nvPr/>
          </p:nvSpPr>
          <p:spPr>
            <a:xfrm rot="10800000">
              <a:off x="1081219" y="3936169"/>
              <a:ext cx="2082065" cy="648731"/>
            </a:xfrm>
            <a:prstGeom prst="leftArrow">
              <a:avLst>
                <a:gd fmla="val 60000" name="adj1"/>
                <a:gd fmla="val 50000" name="adj2"/>
              </a:avLst>
            </a:prstGeom>
            <a:gradFill>
              <a:gsLst>
                <a:gs pos="0">
                  <a:srgbClr val="4C712D"/>
                </a:gs>
                <a:gs pos="80000">
                  <a:srgbClr val="64953A"/>
                </a:gs>
                <a:gs pos="100000">
                  <a:srgbClr val="64983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
            <p:cNvSpPr/>
            <p:nvPr/>
          </p:nvSpPr>
          <p:spPr>
            <a:xfrm>
              <a:off x="0" y="3395559"/>
              <a:ext cx="2162438" cy="1729950"/>
            </a:xfrm>
            <a:prstGeom prst="roundRect">
              <a:avLst>
                <a:gd fmla="val 10000" name="adj"/>
              </a:avLst>
            </a:prstGeom>
            <a:gradFill>
              <a:gsLst>
                <a:gs pos="0">
                  <a:srgbClr val="4C712D"/>
                </a:gs>
                <a:gs pos="80000">
                  <a:srgbClr val="64953A"/>
                </a:gs>
                <a:gs pos="100000">
                  <a:srgbClr val="64983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txBox="1"/>
            <p:nvPr/>
          </p:nvSpPr>
          <p:spPr>
            <a:xfrm>
              <a:off x="50669" y="3446228"/>
              <a:ext cx="2061100" cy="1628612"/>
            </a:xfrm>
            <a:prstGeom prst="rect">
              <a:avLst/>
            </a:prstGeom>
            <a:noFill/>
            <a:ln>
              <a:noFill/>
            </a:ln>
          </p:spPr>
          <p:txBody>
            <a:bodyPr anchorCtr="0" anchor="ctr" bIns="47625" lIns="47625" spcFirstLastPara="1" rIns="47625" wrap="square" tIns="47625">
              <a:noAutofit/>
            </a:bodyPr>
            <a:lstStyle/>
            <a:p>
              <a:pPr indent="0" lvl="0" marL="0" marR="0" rtl="0" algn="ctr">
                <a:lnSpc>
                  <a:spcPct val="90000"/>
                </a:lnSpc>
                <a:spcBef>
                  <a:spcPts val="0"/>
                </a:spcBef>
                <a:spcAft>
                  <a:spcPts val="0"/>
                </a:spcAft>
                <a:buNone/>
              </a:pPr>
              <a:r>
                <a:rPr lang="en-US" sz="2500">
                  <a:solidFill>
                    <a:schemeClr val="lt1"/>
                  </a:solidFill>
                  <a:latin typeface="Arial"/>
                  <a:ea typeface="Arial"/>
                  <a:cs typeface="Arial"/>
                  <a:sym typeface="Arial"/>
                </a:rPr>
                <a:t>EMV</a:t>
              </a:r>
              <a:br>
                <a:rPr lang="en-US" sz="2500">
                  <a:solidFill>
                    <a:schemeClr val="lt1"/>
                  </a:solidFill>
                  <a:latin typeface="Arial"/>
                  <a:ea typeface="Arial"/>
                  <a:cs typeface="Arial"/>
                  <a:sym typeface="Arial"/>
                </a:rPr>
              </a:br>
              <a:r>
                <a:rPr lang="en-US" sz="1600">
                  <a:solidFill>
                    <a:schemeClr val="lt1"/>
                  </a:solidFill>
                  <a:latin typeface="Arial"/>
                  <a:ea typeface="Arial"/>
                  <a:cs typeface="Arial"/>
                  <a:sym typeface="Arial"/>
                </a:rPr>
                <a:t>(North America</a:t>
              </a:r>
              <a:r>
                <a:rPr lang="en-US" sz="1100">
                  <a:solidFill>
                    <a:schemeClr val="lt1"/>
                  </a:solidFill>
                  <a:latin typeface="Arial"/>
                  <a:ea typeface="Arial"/>
                  <a:cs typeface="Arial"/>
                  <a:sym typeface="Arial"/>
                </a:rPr>
                <a:t>)</a:t>
              </a:r>
              <a:endParaRPr sz="1100">
                <a:solidFill>
                  <a:schemeClr val="lt1"/>
                </a:solidFill>
                <a:latin typeface="Arial"/>
                <a:ea typeface="Arial"/>
                <a:cs typeface="Arial"/>
                <a:sym typeface="Arial"/>
              </a:endParaRPr>
            </a:p>
          </p:txBody>
        </p:sp>
        <p:sp>
          <p:nvSpPr>
            <p:cNvPr id="100" name="Google Shape;100;p4"/>
            <p:cNvSpPr/>
            <p:nvPr/>
          </p:nvSpPr>
          <p:spPr>
            <a:xfrm rot="-8100000">
              <a:off x="1755544" y="2309838"/>
              <a:ext cx="2081425" cy="648731"/>
            </a:xfrm>
            <a:prstGeom prst="leftArrow">
              <a:avLst>
                <a:gd fmla="val 60000" name="adj1"/>
                <a:gd fmla="val 50000" name="adj2"/>
              </a:avLst>
            </a:prstGeom>
            <a:gradFill>
              <a:gsLst>
                <a:gs pos="0">
                  <a:srgbClr val="21714B"/>
                </a:gs>
                <a:gs pos="80000">
                  <a:srgbClr val="2C9562"/>
                </a:gs>
                <a:gs pos="100000">
                  <a:srgbClr val="2A9863"/>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979143" y="1033333"/>
              <a:ext cx="2162438" cy="1729950"/>
            </a:xfrm>
            <a:prstGeom prst="roundRect">
              <a:avLst>
                <a:gd fmla="val 10000" name="adj"/>
              </a:avLst>
            </a:prstGeom>
            <a:gradFill>
              <a:gsLst>
                <a:gs pos="0">
                  <a:srgbClr val="21714B"/>
                </a:gs>
                <a:gs pos="80000">
                  <a:srgbClr val="2C9562"/>
                </a:gs>
                <a:gs pos="100000">
                  <a:srgbClr val="2A9863"/>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txBox="1"/>
            <p:nvPr/>
          </p:nvSpPr>
          <p:spPr>
            <a:xfrm>
              <a:off x="1029812" y="1084002"/>
              <a:ext cx="2061100" cy="1628612"/>
            </a:xfrm>
            <a:prstGeom prst="rect">
              <a:avLst/>
            </a:prstGeom>
            <a:noFill/>
            <a:ln>
              <a:noFill/>
            </a:ln>
          </p:spPr>
          <p:txBody>
            <a:bodyPr anchorCtr="0" anchor="ctr" bIns="47625" lIns="47625" spcFirstLastPara="1" rIns="47625" wrap="square" tIns="47625">
              <a:noAutofit/>
            </a:bodyPr>
            <a:lstStyle/>
            <a:p>
              <a:pPr indent="0" lvl="0" marL="0" marR="0" rtl="0" algn="ctr">
                <a:lnSpc>
                  <a:spcPct val="90000"/>
                </a:lnSpc>
                <a:spcBef>
                  <a:spcPts val="0"/>
                </a:spcBef>
                <a:spcAft>
                  <a:spcPts val="0"/>
                </a:spcAft>
                <a:buNone/>
              </a:pPr>
              <a:r>
                <a:rPr lang="en-US" sz="2500">
                  <a:solidFill>
                    <a:schemeClr val="lt1"/>
                  </a:solidFill>
                  <a:latin typeface="Arial"/>
                  <a:ea typeface="Arial"/>
                  <a:cs typeface="Arial"/>
                  <a:sym typeface="Arial"/>
                </a:rPr>
                <a:t>Physical device protection</a:t>
              </a:r>
              <a:br>
                <a:rPr lang="en-US" sz="2500">
                  <a:solidFill>
                    <a:schemeClr val="lt1"/>
                  </a:solidFill>
                  <a:latin typeface="Arial"/>
                  <a:ea typeface="Arial"/>
                  <a:cs typeface="Arial"/>
                  <a:sym typeface="Arial"/>
                </a:rPr>
              </a:br>
              <a:r>
                <a:rPr lang="en-US" sz="1800">
                  <a:solidFill>
                    <a:schemeClr val="lt1"/>
                  </a:solidFill>
                  <a:latin typeface="Arial"/>
                  <a:ea typeface="Arial"/>
                  <a:cs typeface="Arial"/>
                  <a:sym typeface="Arial"/>
                </a:rPr>
                <a:t>(Global)</a:t>
              </a:r>
              <a:endParaRPr sz="1800">
                <a:solidFill>
                  <a:schemeClr val="lt1"/>
                </a:solidFill>
                <a:latin typeface="Arial"/>
                <a:ea typeface="Arial"/>
                <a:cs typeface="Arial"/>
                <a:sym typeface="Arial"/>
              </a:endParaRPr>
            </a:p>
          </p:txBody>
        </p:sp>
        <p:sp>
          <p:nvSpPr>
            <p:cNvPr id="103" name="Google Shape;103;p4"/>
            <p:cNvSpPr/>
            <p:nvPr/>
          </p:nvSpPr>
          <p:spPr>
            <a:xfrm rot="-5425207">
              <a:off x="3364963" y="1636198"/>
              <a:ext cx="2081519" cy="648731"/>
            </a:xfrm>
            <a:prstGeom prst="leftArrow">
              <a:avLst>
                <a:gd fmla="val 60000" name="adj1"/>
                <a:gd fmla="val 50000" name="adj2"/>
              </a:avLst>
            </a:prstGeom>
            <a:gradFill>
              <a:gsLst>
                <a:gs pos="0">
                  <a:srgbClr val="174571"/>
                </a:gs>
                <a:gs pos="80000">
                  <a:srgbClr val="1F5B95"/>
                </a:gs>
                <a:gs pos="100000">
                  <a:srgbClr val="1C5C9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a:off x="3316872" y="54857"/>
              <a:ext cx="2162438" cy="1729950"/>
            </a:xfrm>
            <a:prstGeom prst="roundRect">
              <a:avLst>
                <a:gd fmla="val 10000" name="adj"/>
              </a:avLst>
            </a:prstGeom>
            <a:gradFill>
              <a:gsLst>
                <a:gs pos="0">
                  <a:srgbClr val="174571"/>
                </a:gs>
                <a:gs pos="80000">
                  <a:srgbClr val="1F5B95"/>
                </a:gs>
                <a:gs pos="100000">
                  <a:srgbClr val="1C5C9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txBox="1"/>
            <p:nvPr/>
          </p:nvSpPr>
          <p:spPr>
            <a:xfrm>
              <a:off x="3367541" y="105526"/>
              <a:ext cx="2061100" cy="1628612"/>
            </a:xfrm>
            <a:prstGeom prst="rect">
              <a:avLst/>
            </a:prstGeom>
            <a:noFill/>
            <a:ln>
              <a:noFill/>
            </a:ln>
          </p:spPr>
          <p:txBody>
            <a:bodyPr anchorCtr="0" anchor="ctr" bIns="47625" lIns="47625" spcFirstLastPara="1" rIns="47625" wrap="square" tIns="47625">
              <a:noAutofit/>
            </a:bodyPr>
            <a:lstStyle/>
            <a:p>
              <a:pPr indent="0" lvl="0" marL="0" marR="0" rtl="0" algn="ctr">
                <a:lnSpc>
                  <a:spcPct val="90000"/>
                </a:lnSpc>
                <a:spcBef>
                  <a:spcPts val="0"/>
                </a:spcBef>
                <a:spcAft>
                  <a:spcPts val="0"/>
                </a:spcAft>
                <a:buNone/>
              </a:pPr>
              <a:r>
                <a:rPr lang="en-US" sz="2500">
                  <a:solidFill>
                    <a:schemeClr val="lt1"/>
                  </a:solidFill>
                  <a:latin typeface="Arial"/>
                  <a:ea typeface="Arial"/>
                  <a:cs typeface="Arial"/>
                  <a:sym typeface="Arial"/>
                </a:rPr>
                <a:t>PCI 3.0 Merchant penetration testing</a:t>
              </a:r>
              <a:br>
                <a:rPr lang="en-US" sz="2500">
                  <a:solidFill>
                    <a:schemeClr val="lt1"/>
                  </a:solidFill>
                  <a:latin typeface="Arial"/>
                  <a:ea typeface="Arial"/>
                  <a:cs typeface="Arial"/>
                  <a:sym typeface="Arial"/>
                </a:rPr>
              </a:br>
              <a:r>
                <a:rPr lang="en-US" sz="1800">
                  <a:solidFill>
                    <a:schemeClr val="lt1"/>
                  </a:solidFill>
                  <a:latin typeface="Arial"/>
                  <a:ea typeface="Arial"/>
                  <a:cs typeface="Arial"/>
                  <a:sym typeface="Arial"/>
                </a:rPr>
                <a:t>(Global)</a:t>
              </a:r>
              <a:endParaRPr sz="1800">
                <a:solidFill>
                  <a:schemeClr val="lt1"/>
                </a:solidFill>
                <a:latin typeface="Arial"/>
                <a:ea typeface="Arial"/>
                <a:cs typeface="Arial"/>
                <a:sym typeface="Arial"/>
              </a:endParaRPr>
            </a:p>
          </p:txBody>
        </p:sp>
        <p:sp>
          <p:nvSpPr>
            <p:cNvPr id="106" name="Google Shape;106;p4"/>
            <p:cNvSpPr/>
            <p:nvPr/>
          </p:nvSpPr>
          <p:spPr>
            <a:xfrm rot="-2700000">
              <a:off x="5008206" y="2309838"/>
              <a:ext cx="2081425" cy="648731"/>
            </a:xfrm>
            <a:prstGeom prst="leftArrow">
              <a:avLst>
                <a:gd fmla="val 60000" name="adj1"/>
                <a:gd fmla="val 50000" name="adj2"/>
              </a:avLst>
            </a:prstGeom>
            <a:gradFill>
              <a:gsLst>
                <a:gs pos="0">
                  <a:srgbClr val="3C0E71"/>
                </a:gs>
                <a:gs pos="80000">
                  <a:srgbClr val="4E1295"/>
                </a:gs>
                <a:gs pos="100000">
                  <a:srgbClr val="4E1198"/>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p:cNvSpPr/>
            <p:nvPr/>
          </p:nvSpPr>
          <p:spPr>
            <a:xfrm>
              <a:off x="5703594" y="1033333"/>
              <a:ext cx="2162438" cy="1729950"/>
            </a:xfrm>
            <a:prstGeom prst="roundRect">
              <a:avLst>
                <a:gd fmla="val 10000" name="adj"/>
              </a:avLst>
            </a:prstGeom>
            <a:gradFill>
              <a:gsLst>
                <a:gs pos="0">
                  <a:srgbClr val="3C0E71"/>
                </a:gs>
                <a:gs pos="80000">
                  <a:srgbClr val="4E1295"/>
                </a:gs>
                <a:gs pos="100000">
                  <a:srgbClr val="4E1198"/>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
            <p:cNvSpPr txBox="1"/>
            <p:nvPr/>
          </p:nvSpPr>
          <p:spPr>
            <a:xfrm>
              <a:off x="5754263" y="1084002"/>
              <a:ext cx="2061100" cy="1628612"/>
            </a:xfrm>
            <a:prstGeom prst="rect">
              <a:avLst/>
            </a:prstGeom>
            <a:noFill/>
            <a:ln>
              <a:noFill/>
            </a:ln>
          </p:spPr>
          <p:txBody>
            <a:bodyPr anchorCtr="0" anchor="ctr" bIns="43800" lIns="43800" spcFirstLastPara="1" rIns="43800" wrap="square" tIns="43800">
              <a:noAutofit/>
            </a:bodyPr>
            <a:lstStyle/>
            <a:p>
              <a:pPr indent="0" lvl="0" marL="0" marR="0" rtl="0" algn="ctr">
                <a:lnSpc>
                  <a:spcPct val="90000"/>
                </a:lnSpc>
                <a:spcBef>
                  <a:spcPts val="0"/>
                </a:spcBef>
                <a:spcAft>
                  <a:spcPts val="0"/>
                </a:spcAft>
                <a:buNone/>
              </a:pPr>
              <a:r>
                <a:rPr lang="en-US" sz="2300">
                  <a:solidFill>
                    <a:schemeClr val="lt1"/>
                  </a:solidFill>
                  <a:latin typeface="Arial"/>
                  <a:ea typeface="Arial"/>
                  <a:cs typeface="Arial"/>
                  <a:sym typeface="Arial"/>
                </a:rPr>
                <a:t>Encryption, tokenization, estate management</a:t>
              </a:r>
              <a:br>
                <a:rPr lang="en-US" sz="2300">
                  <a:solidFill>
                    <a:schemeClr val="lt1"/>
                  </a:solidFill>
                  <a:latin typeface="Arial"/>
                  <a:ea typeface="Arial"/>
                  <a:cs typeface="Arial"/>
                  <a:sym typeface="Arial"/>
                </a:rPr>
              </a:br>
              <a:r>
                <a:rPr lang="en-US" sz="1600">
                  <a:solidFill>
                    <a:schemeClr val="lt1"/>
                  </a:solidFill>
                  <a:latin typeface="Arial"/>
                  <a:ea typeface="Arial"/>
                  <a:cs typeface="Arial"/>
                  <a:sym typeface="Arial"/>
                </a:rPr>
                <a:t>(North America/LAC)</a:t>
              </a:r>
              <a:endParaRPr sz="2300">
                <a:solidFill>
                  <a:schemeClr val="lt1"/>
                </a:solidFill>
                <a:latin typeface="Arial"/>
                <a:ea typeface="Arial"/>
                <a:cs typeface="Arial"/>
                <a:sym typeface="Arial"/>
              </a:endParaRPr>
            </a:p>
          </p:txBody>
        </p:sp>
        <p:sp>
          <p:nvSpPr>
            <p:cNvPr id="109" name="Google Shape;109;p4"/>
            <p:cNvSpPr/>
            <p:nvPr/>
          </p:nvSpPr>
          <p:spPr>
            <a:xfrm>
              <a:off x="5681854" y="3936169"/>
              <a:ext cx="2081425" cy="648731"/>
            </a:xfrm>
            <a:prstGeom prst="leftArrow">
              <a:avLst>
                <a:gd fmla="val 60000" name="adj1"/>
                <a:gd fmla="val 50000" name="adj2"/>
              </a:avLst>
            </a:prstGeom>
            <a:gradFill>
              <a:gsLst>
                <a:gs pos="0">
                  <a:srgbClr val="6D0844"/>
                </a:gs>
                <a:gs pos="80000">
                  <a:srgbClr val="900B59"/>
                </a:gs>
                <a:gs pos="100000">
                  <a:srgbClr val="94085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a:off x="6682060" y="3395559"/>
              <a:ext cx="2162438" cy="1729950"/>
            </a:xfrm>
            <a:prstGeom prst="roundRect">
              <a:avLst>
                <a:gd fmla="val 10000" name="adj"/>
              </a:avLst>
            </a:prstGeom>
            <a:gradFill>
              <a:gsLst>
                <a:gs pos="0">
                  <a:srgbClr val="6D0844"/>
                </a:gs>
                <a:gs pos="80000">
                  <a:srgbClr val="900B59"/>
                </a:gs>
                <a:gs pos="100000">
                  <a:srgbClr val="94085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txBox="1"/>
            <p:nvPr/>
          </p:nvSpPr>
          <p:spPr>
            <a:xfrm>
              <a:off x="6732729" y="3446228"/>
              <a:ext cx="2061100" cy="1628612"/>
            </a:xfrm>
            <a:prstGeom prst="rect">
              <a:avLst/>
            </a:prstGeom>
            <a:noFill/>
            <a:ln>
              <a:noFill/>
            </a:ln>
          </p:spPr>
          <p:txBody>
            <a:bodyPr anchorCtr="0" anchor="ctr" bIns="47625" lIns="47625" spcFirstLastPara="1" rIns="47625" wrap="square" tIns="47625">
              <a:noAutofit/>
            </a:bodyPr>
            <a:lstStyle/>
            <a:p>
              <a:pPr indent="0" lvl="0" marL="0" marR="0" rtl="0" algn="ctr">
                <a:lnSpc>
                  <a:spcPct val="90000"/>
                </a:lnSpc>
                <a:spcBef>
                  <a:spcPts val="0"/>
                </a:spcBef>
                <a:spcAft>
                  <a:spcPts val="0"/>
                </a:spcAft>
                <a:buNone/>
              </a:pPr>
              <a:r>
                <a:rPr lang="en-US" sz="2500">
                  <a:solidFill>
                    <a:schemeClr val="lt1"/>
                  </a:solidFill>
                  <a:latin typeface="Arial"/>
                  <a:ea typeface="Arial"/>
                  <a:cs typeface="Arial"/>
                  <a:sym typeface="Arial"/>
                </a:rPr>
                <a:t>Regional differentiation</a:t>
              </a:r>
              <a:endParaRPr sz="2500">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ph type="title"/>
          </p:nvPr>
        </p:nvSpPr>
        <p:spPr>
          <a:xfrm>
            <a:off x="1013143" y="162295"/>
            <a:ext cx="7696200" cy="646331"/>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RECOMMENDED PREMIUM CONTENT ITEM</a:t>
            </a:r>
            <a:br>
              <a:rPr lang="en-US"/>
            </a:br>
            <a:endParaRPr/>
          </a:p>
        </p:txBody>
      </p:sp>
      <p:sp>
        <p:nvSpPr>
          <p:cNvPr id="117" name="Google Shape;117;p5"/>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18" name="Google Shape;118;p5"/>
          <p:cNvSpPr/>
          <p:nvPr/>
        </p:nvSpPr>
        <p:spPr>
          <a:xfrm>
            <a:off x="5070018" y="1608349"/>
            <a:ext cx="3676280" cy="4106635"/>
          </a:xfrm>
          <a:prstGeom prst="rect">
            <a:avLst/>
          </a:prstGeom>
          <a:noFill/>
          <a:ln cap="flat" cmpd="sng" w="25400">
            <a:solidFill>
              <a:srgbClr val="2B303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19" name="Google Shape;119;p5"/>
          <p:cNvPicPr preferRelativeResize="0"/>
          <p:nvPr/>
        </p:nvPicPr>
        <p:blipFill rotWithShape="1">
          <a:blip r:embed="rId3">
            <a:alphaModFix/>
          </a:blip>
          <a:srcRect b="0" l="0" r="0" t="0"/>
          <a:stretch/>
        </p:blipFill>
        <p:spPr>
          <a:xfrm>
            <a:off x="5070018" y="1608349"/>
            <a:ext cx="3676280" cy="1783983"/>
          </a:xfrm>
          <a:prstGeom prst="rect">
            <a:avLst/>
          </a:prstGeom>
          <a:noFill/>
          <a:ln>
            <a:noFill/>
          </a:ln>
        </p:spPr>
      </p:pic>
      <p:sp>
        <p:nvSpPr>
          <p:cNvPr id="120" name="Google Shape;120;p5"/>
          <p:cNvSpPr txBox="1"/>
          <p:nvPr/>
        </p:nvSpPr>
        <p:spPr>
          <a:xfrm>
            <a:off x="628744" y="630594"/>
            <a:ext cx="7450822" cy="400110"/>
          </a:xfrm>
          <a:prstGeom prst="rect">
            <a:avLst/>
          </a:prstGeom>
          <a:noFill/>
          <a:ln>
            <a:noFill/>
          </a:ln>
          <a:effectLst>
            <a:outerShdw blurRad="76200" kx="-1200000" rotWithShape="0" algn="bl" sy="23000">
              <a:srgbClr val="000000">
                <a:alpha val="2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VeriFone Webinar - </a:t>
            </a:r>
            <a:r>
              <a:rPr b="1" lang="en-US" sz="2000">
                <a:solidFill>
                  <a:schemeClr val="lt2"/>
                </a:solidFill>
                <a:latin typeface="Calibri"/>
                <a:ea typeface="Calibri"/>
                <a:cs typeface="Calibri"/>
                <a:sym typeface="Calibri"/>
              </a:rPr>
              <a:t>Protecting Consumer Data in the Digital Economy</a:t>
            </a:r>
            <a:endParaRPr b="1" sz="2000">
              <a:solidFill>
                <a:schemeClr val="lt2"/>
              </a:solidFill>
              <a:latin typeface="Calibri"/>
              <a:ea typeface="Calibri"/>
              <a:cs typeface="Calibri"/>
              <a:sym typeface="Calibri"/>
            </a:endParaRPr>
          </a:p>
        </p:txBody>
      </p:sp>
      <p:sp>
        <p:nvSpPr>
          <p:cNvPr id="121" name="Google Shape;121;p5"/>
          <p:cNvSpPr txBox="1"/>
          <p:nvPr/>
        </p:nvSpPr>
        <p:spPr>
          <a:xfrm>
            <a:off x="595993" y="1624678"/>
            <a:ext cx="4294414" cy="313932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One heavily promoted retail security webinar led by Industry analyst(s); co-hosted by VeriFone (Global or NA in scope)</a:t>
            </a:r>
            <a:br>
              <a:rPr lang="en-US"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Promote on new VeriFone Security micro-site</a:t>
            </a:r>
            <a:br>
              <a:rPr lang="en-US"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Content to be re-purposed to support other security initiatives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22" name="Google Shape;122;p5"/>
          <p:cNvPicPr preferRelativeResize="0"/>
          <p:nvPr/>
        </p:nvPicPr>
        <p:blipFill rotWithShape="1">
          <a:blip r:embed="rId4">
            <a:alphaModFix/>
          </a:blip>
          <a:srcRect b="0" l="0" r="0" t="0"/>
          <a:stretch/>
        </p:blipFill>
        <p:spPr>
          <a:xfrm>
            <a:off x="5245554" y="3482052"/>
            <a:ext cx="593304" cy="586484"/>
          </a:xfrm>
          <a:prstGeom prst="rect">
            <a:avLst/>
          </a:prstGeom>
          <a:noFill/>
          <a:ln>
            <a:noFill/>
          </a:ln>
        </p:spPr>
      </p:pic>
      <p:pic>
        <p:nvPicPr>
          <p:cNvPr id="123" name="Google Shape;123;p5"/>
          <p:cNvPicPr preferRelativeResize="0"/>
          <p:nvPr/>
        </p:nvPicPr>
        <p:blipFill rotWithShape="1">
          <a:blip r:embed="rId5">
            <a:alphaModFix/>
          </a:blip>
          <a:srcRect b="0" l="0" r="0" t="0"/>
          <a:stretch/>
        </p:blipFill>
        <p:spPr>
          <a:xfrm>
            <a:off x="5886452" y="3477954"/>
            <a:ext cx="742950" cy="576264"/>
          </a:xfrm>
          <a:prstGeom prst="rect">
            <a:avLst/>
          </a:prstGeom>
          <a:noFill/>
          <a:ln>
            <a:noFill/>
          </a:ln>
        </p:spPr>
      </p:pic>
      <p:sp>
        <p:nvSpPr>
          <p:cNvPr id="124" name="Google Shape;124;p5"/>
          <p:cNvSpPr txBox="1"/>
          <p:nvPr/>
        </p:nvSpPr>
        <p:spPr>
          <a:xfrm>
            <a:off x="7568299" y="3545710"/>
            <a:ext cx="914400" cy="19697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900">
                <a:solidFill>
                  <a:schemeClr val="dk1"/>
                </a:solidFill>
                <a:latin typeface="Arial"/>
                <a:ea typeface="Arial"/>
                <a:cs typeface="Arial"/>
                <a:sym typeface="Arial"/>
              </a:rPr>
              <a:t>April 1,2014</a:t>
            </a:r>
            <a:endParaRPr/>
          </a:p>
          <a:p>
            <a:pPr indent="0" lvl="0" marL="0" marR="0" rtl="0" algn="ctr">
              <a:spcBef>
                <a:spcPts val="0"/>
              </a:spcBef>
              <a:spcAft>
                <a:spcPts val="0"/>
              </a:spcAft>
              <a:buNone/>
            </a:pPr>
            <a:r>
              <a:rPr lang="en-US" sz="900">
                <a:solidFill>
                  <a:schemeClr val="dk1"/>
                </a:solidFill>
                <a:latin typeface="Arial"/>
                <a:ea typeface="Arial"/>
                <a:cs typeface="Arial"/>
                <a:sym typeface="Arial"/>
              </a:rPr>
              <a:t>11:30 – 12:30</a:t>
            </a:r>
            <a:endParaRPr/>
          </a:p>
          <a:p>
            <a:pPr indent="0" lvl="0" marL="0" marR="0" rtl="0" algn="ctr">
              <a:spcBef>
                <a:spcPts val="0"/>
              </a:spcBef>
              <a:spcAft>
                <a:spcPts val="0"/>
              </a:spcAft>
              <a:buNone/>
            </a:pPr>
            <a:r>
              <a:t/>
            </a:r>
            <a:endParaRPr sz="900">
              <a:solidFill>
                <a:schemeClr val="dk1"/>
              </a:solidFill>
              <a:latin typeface="Arial"/>
              <a:ea typeface="Arial"/>
              <a:cs typeface="Arial"/>
              <a:sym typeface="Arial"/>
            </a:endParaRPr>
          </a:p>
          <a:p>
            <a:pPr indent="0" lvl="0" marL="0" marR="0" rtl="0" algn="ctr">
              <a:spcBef>
                <a:spcPts val="0"/>
              </a:spcBef>
              <a:spcAft>
                <a:spcPts val="0"/>
              </a:spcAft>
              <a:buNone/>
            </a:pPr>
            <a:r>
              <a:rPr lang="en-US" sz="700">
                <a:solidFill>
                  <a:schemeClr val="dk1"/>
                </a:solidFill>
                <a:latin typeface="Arial"/>
                <a:ea typeface="Arial"/>
                <a:cs typeface="Arial"/>
                <a:sym typeface="Arial"/>
              </a:rPr>
              <a:t>Duis aute irure dolor in reprehenderit in voluptate velit esse cillum dolore eu fugiat nulla pariatur. Excepteur sint occaecat cupidatat non proident,</a:t>
            </a:r>
            <a:endParaRPr sz="900">
              <a:solidFill>
                <a:schemeClr val="dk1"/>
              </a:solidFill>
              <a:latin typeface="Arial"/>
              <a:ea typeface="Arial"/>
              <a:cs typeface="Arial"/>
              <a:sym typeface="Arial"/>
            </a:endParaRPr>
          </a:p>
          <a:p>
            <a:pPr indent="0" lvl="0" marL="0" marR="0" rtl="0" algn="ctr">
              <a:spcBef>
                <a:spcPts val="0"/>
              </a:spcBef>
              <a:spcAft>
                <a:spcPts val="0"/>
              </a:spcAft>
              <a:buNone/>
            </a:pPr>
            <a:r>
              <a:t/>
            </a:r>
            <a:endParaRPr sz="900">
              <a:solidFill>
                <a:schemeClr val="dk1"/>
              </a:solidFill>
              <a:latin typeface="Arial"/>
              <a:ea typeface="Arial"/>
              <a:cs typeface="Arial"/>
              <a:sym typeface="Arial"/>
            </a:endParaRPr>
          </a:p>
          <a:p>
            <a:pPr indent="0" lvl="0" marL="0" marR="0" rtl="0" algn="ctr">
              <a:spcBef>
                <a:spcPts val="0"/>
              </a:spcBef>
              <a:spcAft>
                <a:spcPts val="0"/>
              </a:spcAft>
              <a:buNone/>
            </a:pPr>
            <a:r>
              <a:rPr b="1" lang="en-US" sz="900">
                <a:solidFill>
                  <a:schemeClr val="lt2"/>
                </a:solidFill>
                <a:latin typeface="Arial"/>
                <a:ea typeface="Arial"/>
                <a:cs typeface="Arial"/>
                <a:sym typeface="Arial"/>
              </a:rPr>
              <a:t>REGISTER</a:t>
            </a:r>
            <a:endParaRPr b="1" sz="900">
              <a:solidFill>
                <a:schemeClr val="lt2"/>
              </a:solidFill>
              <a:latin typeface="Arial"/>
              <a:ea typeface="Arial"/>
              <a:cs typeface="Arial"/>
              <a:sym typeface="Arial"/>
            </a:endParaRPr>
          </a:p>
        </p:txBody>
      </p:sp>
      <p:sp>
        <p:nvSpPr>
          <p:cNvPr id="125" name="Google Shape;125;p5"/>
          <p:cNvSpPr/>
          <p:nvPr/>
        </p:nvSpPr>
        <p:spPr>
          <a:xfrm>
            <a:off x="5245554" y="4327008"/>
            <a:ext cx="1997748"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00">
                <a:solidFill>
                  <a:schemeClr val="dk1"/>
                </a:solidFill>
                <a:latin typeface="Arial"/>
                <a:ea typeface="Arial"/>
                <a:cs typeface="Arial"/>
                <a:sym typeface="Arial"/>
              </a:rPr>
              <a:t>About the Event</a:t>
            </a:r>
            <a:endParaRPr/>
          </a:p>
          <a:p>
            <a:pPr indent="0" lvl="0" marL="0" marR="0" rtl="0" algn="l">
              <a:spcBef>
                <a:spcPts val="0"/>
              </a:spcBef>
              <a:spcAft>
                <a:spcPts val="0"/>
              </a:spcAft>
              <a:buNone/>
            </a:pPr>
            <a:r>
              <a:rPr lang="en-US" sz="800">
                <a:solidFill>
                  <a:schemeClr val="dk1"/>
                </a:solidFill>
                <a:latin typeface="Arial"/>
                <a:ea typeface="Arial"/>
                <a:cs typeface="Arial"/>
                <a:sym typeface="Arial"/>
              </a:rPr>
              <a:t>"Lorem ipsum dolor sit amet, consectetur adipisicing elit, sed do eiusmod tempor incididunt ut labore et dolore magna aliqua. Ut enim ad minim veniam, quis nostrud exercitation ullamco laboris nisi ut aliquip ex ea commodo consequat. </a:t>
            </a:r>
            <a:endParaRPr/>
          </a:p>
        </p:txBody>
      </p:sp>
      <p:sp>
        <p:nvSpPr>
          <p:cNvPr id="126" name="Google Shape;126;p5"/>
          <p:cNvSpPr txBox="1"/>
          <p:nvPr/>
        </p:nvSpPr>
        <p:spPr>
          <a:xfrm>
            <a:off x="5221062" y="4033162"/>
            <a:ext cx="638316" cy="1692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00">
                <a:solidFill>
                  <a:schemeClr val="dk1"/>
                </a:solidFill>
                <a:latin typeface="Arial"/>
                <a:ea typeface="Arial"/>
                <a:cs typeface="Arial"/>
                <a:sym typeface="Arial"/>
              </a:rPr>
              <a:t>Industry Analyst</a:t>
            </a:r>
            <a:endParaRPr sz="500">
              <a:solidFill>
                <a:schemeClr val="dk1"/>
              </a:solidFill>
              <a:latin typeface="Arial"/>
              <a:ea typeface="Arial"/>
              <a:cs typeface="Arial"/>
              <a:sym typeface="Arial"/>
            </a:endParaRPr>
          </a:p>
        </p:txBody>
      </p:sp>
      <p:sp>
        <p:nvSpPr>
          <p:cNvPr id="127" name="Google Shape;127;p5"/>
          <p:cNvSpPr txBox="1"/>
          <p:nvPr/>
        </p:nvSpPr>
        <p:spPr>
          <a:xfrm>
            <a:off x="5930605" y="4027716"/>
            <a:ext cx="599844" cy="1692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00">
                <a:solidFill>
                  <a:schemeClr val="dk1"/>
                </a:solidFill>
                <a:latin typeface="Arial"/>
                <a:ea typeface="Arial"/>
                <a:cs typeface="Arial"/>
                <a:sym typeface="Arial"/>
              </a:rPr>
              <a:t>VeriFone SME</a:t>
            </a:r>
            <a:endParaRPr sz="5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WEBINAR DETAILS – OPTION 1</a:t>
            </a:r>
            <a:endParaRPr/>
          </a:p>
        </p:txBody>
      </p:sp>
      <p:sp>
        <p:nvSpPr>
          <p:cNvPr id="133" name="Google Shape;133;p6"/>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34" name="Google Shape;134;p6"/>
          <p:cNvSpPr txBox="1"/>
          <p:nvPr/>
        </p:nvSpPr>
        <p:spPr>
          <a:xfrm>
            <a:off x="800100" y="857252"/>
            <a:ext cx="7885620"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Webinar hosted by Forrester Analyst – </a:t>
            </a:r>
            <a:r>
              <a:rPr lang="en-US" sz="1800" u="sng">
                <a:solidFill>
                  <a:schemeClr val="dk1"/>
                </a:solidFill>
                <a:latin typeface="Arial"/>
                <a:ea typeface="Arial"/>
                <a:cs typeface="Arial"/>
                <a:sym typeface="Arial"/>
                <a:hlinkClick r:id="rId3">
                  <a:extLst>
                    <a:ext uri="{A12FA001-AC4F-418D-AE19-62706E023703}">
                      <ahyp:hlinkClr val="tx"/>
                    </a:ext>
                  </a:extLst>
                </a:hlinkClick>
              </a:rPr>
              <a:t>John Kindervag</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Details: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VeriFone would manage all hosting duties (website, promotion, etc.)</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VeriFone would consult with Analyst on thrust of webinar discussion and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he would create content based on existing Forrester research data</a:t>
            </a:r>
            <a:endParaRPr sz="1800">
              <a:solidFill>
                <a:schemeClr val="dk1"/>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Promotion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Social Media push starting 3-weeks prior to event</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Leverage regional email/newsletters to drive regional attention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Front page on new Security microsite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pic>
        <p:nvPicPr>
          <p:cNvPr id="135" name="Google Shape;135;p6"/>
          <p:cNvPicPr preferRelativeResize="0"/>
          <p:nvPr/>
        </p:nvPicPr>
        <p:blipFill rotWithShape="1">
          <a:blip r:embed="rId4">
            <a:alphaModFix/>
          </a:blip>
          <a:srcRect b="0" l="0" r="0" t="0"/>
          <a:stretch/>
        </p:blipFill>
        <p:spPr>
          <a:xfrm>
            <a:off x="6641645" y="632045"/>
            <a:ext cx="781191" cy="772211"/>
          </a:xfrm>
          <a:prstGeom prst="rect">
            <a:avLst/>
          </a:prstGeom>
          <a:noFill/>
          <a:ln>
            <a:noFill/>
          </a:ln>
        </p:spPr>
      </p:pic>
      <p:sp>
        <p:nvSpPr>
          <p:cNvPr id="136" name="Google Shape;136;p6"/>
          <p:cNvSpPr txBox="1"/>
          <p:nvPr/>
        </p:nvSpPr>
        <p:spPr>
          <a:xfrm>
            <a:off x="1951277" y="4639838"/>
            <a:ext cx="5278490" cy="646331"/>
          </a:xfrm>
          <a:prstGeom prst="rect">
            <a:avLst/>
          </a:prstGeom>
          <a:solidFill>
            <a:srgbClr val="F9EFD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Total Cost: $9,500 for 3-month replay rights</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	    $12,000 for 6-month replay rights</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PREMIUM CONTENT ITEM – </a:t>
            </a:r>
            <a:r>
              <a:rPr lang="en-US" sz="1800"/>
              <a:t>OPTION 2</a:t>
            </a:r>
            <a:endParaRPr sz="1800"/>
          </a:p>
        </p:txBody>
      </p:sp>
      <p:sp>
        <p:nvSpPr>
          <p:cNvPr id="142" name="Google Shape;142;p7"/>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43" name="Google Shape;143;p7"/>
          <p:cNvSpPr txBox="1"/>
          <p:nvPr/>
        </p:nvSpPr>
        <p:spPr>
          <a:xfrm>
            <a:off x="473540" y="791940"/>
            <a:ext cx="8720721"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Webinar Roundtable hosted by GigaOm Research Analysts + VeriFone SME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Possible Analysts:</a:t>
            </a:r>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Arial"/>
                <a:ea typeface="Arial"/>
                <a:cs typeface="Arial"/>
                <a:sym typeface="Arial"/>
                <a:hlinkClick r:id="rId3">
                  <a:extLst>
                    <a:ext uri="{A12FA001-AC4F-418D-AE19-62706E023703}">
                      <ahyp:hlinkClr val="tx"/>
                    </a:ext>
                  </a:extLst>
                </a:hlinkClick>
              </a:rPr>
              <a:t>Larry Walsh </a:t>
            </a:r>
            <a:r>
              <a:rPr lang="en-US" sz="1800">
                <a:solidFill>
                  <a:schemeClr val="dk1"/>
                </a:solidFill>
                <a:latin typeface="Arial"/>
                <a:ea typeface="Arial"/>
                <a:cs typeface="Arial"/>
                <a:sym typeface="Arial"/>
              </a:rPr>
              <a:t>– Pres/CEO 2112 Group (data security, PaaS, cloud)</a:t>
            </a:r>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Arial"/>
                <a:ea typeface="Arial"/>
                <a:cs typeface="Arial"/>
                <a:sym typeface="Arial"/>
                <a:hlinkClick r:id="rId4">
                  <a:extLst>
                    <a:ext uri="{A12FA001-AC4F-418D-AE19-62706E023703}">
                      <ahyp:hlinkClr val="tx"/>
                    </a:ext>
                  </a:extLst>
                </a:hlinkClick>
              </a:rPr>
              <a:t>Bud Albers </a:t>
            </a:r>
            <a:r>
              <a:rPr lang="en-US" sz="1800">
                <a:solidFill>
                  <a:schemeClr val="dk1"/>
                </a:solidFill>
                <a:latin typeface="Arial"/>
                <a:ea typeface="Arial"/>
                <a:cs typeface="Arial"/>
                <a:sym typeface="Arial"/>
              </a:rPr>
              <a:t>– Former Disney CTO, now CEO Interactive Technology Strategies</a:t>
            </a:r>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Arial"/>
                <a:ea typeface="Arial"/>
                <a:cs typeface="Arial"/>
                <a:sym typeface="Arial"/>
                <a:hlinkClick r:id="rId5">
                  <a:extLst>
                    <a:ext uri="{A12FA001-AC4F-418D-AE19-62706E023703}">
                      <ahyp:hlinkClr val="tx"/>
                    </a:ext>
                  </a:extLst>
                </a:hlinkClick>
              </a:rPr>
              <a:t>Dr. Phil Hendrix </a:t>
            </a:r>
            <a:r>
              <a:rPr lang="en-US" sz="1800">
                <a:solidFill>
                  <a:schemeClr val="dk1"/>
                </a:solidFill>
                <a:latin typeface="Arial"/>
                <a:ea typeface="Arial"/>
                <a:cs typeface="Arial"/>
                <a:sym typeface="Arial"/>
              </a:rPr>
              <a:t>– Founder/Director Mobile Markets Research Institute </a:t>
            </a:r>
            <a:r>
              <a:rPr lang="en-US" sz="1200">
                <a:solidFill>
                  <a:schemeClr val="dk1"/>
                </a:solidFill>
                <a:latin typeface="Arial"/>
                <a:ea typeface="Arial"/>
                <a:cs typeface="Arial"/>
                <a:sym typeface="Arial"/>
              </a:rPr>
              <a:t>(Atlanta based)</a:t>
            </a:r>
            <a:br>
              <a:rPr lang="en-US" sz="1200">
                <a:solidFill>
                  <a:schemeClr val="dk1"/>
                </a:solidFill>
                <a:latin typeface="Arial"/>
                <a:ea typeface="Arial"/>
                <a:cs typeface="Arial"/>
                <a:sym typeface="Arial"/>
              </a:rPr>
            </a:br>
            <a:endParaRPr sz="12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Details: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Fully hosted by GigaOm (we show up)</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VeriFone would consult with Analysts on thrust of webinar discussion and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together we would create content</a:t>
            </a:r>
            <a:endParaRPr sz="1800">
              <a:solidFill>
                <a:schemeClr val="dk1"/>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aphicFrame>
        <p:nvGraphicFramePr>
          <p:cNvPr id="144" name="Google Shape;144;p7"/>
          <p:cNvGraphicFramePr/>
          <p:nvPr/>
        </p:nvGraphicFramePr>
        <p:xfrm>
          <a:off x="971550" y="3771868"/>
          <a:ext cx="3000000" cy="3000000"/>
        </p:xfrm>
        <a:graphic>
          <a:graphicData uri="http://schemas.openxmlformats.org/drawingml/2006/table">
            <a:tbl>
              <a:tblPr bandRow="1" firstRow="1">
                <a:noFill/>
                <a:tableStyleId>{021437BA-C9DD-452F-B44B-3FD45B8DDC7A}</a:tableStyleId>
              </a:tblPr>
              <a:tblGrid>
                <a:gridCol w="3088825"/>
              </a:tblGrid>
              <a:tr h="285775">
                <a:tc>
                  <a:txBody>
                    <a:bodyPr/>
                    <a:lstStyle/>
                    <a:p>
                      <a:pPr indent="0" lvl="0" marL="0" marR="0" rtl="0" algn="ctr">
                        <a:spcBef>
                          <a:spcPts val="0"/>
                        </a:spcBef>
                        <a:spcAft>
                          <a:spcPts val="0"/>
                        </a:spcAft>
                        <a:buNone/>
                      </a:pPr>
                      <a:r>
                        <a:rPr lang="en-US" sz="1200" u="none" cap="none" strike="noStrike"/>
                        <a:t>PROS</a:t>
                      </a:r>
                      <a:endParaRPr sz="1200" u="none" cap="none" strike="noStrike"/>
                    </a:p>
                  </a:txBody>
                  <a:tcPr marT="45725" marB="45725" marR="91450" marL="91450"/>
                </a:tc>
              </a:tr>
              <a:tr h="285775">
                <a:tc>
                  <a:txBody>
                    <a:bodyPr/>
                    <a:lstStyle/>
                    <a:p>
                      <a:pPr indent="0" lvl="0" marL="0" marR="0" rtl="0" algn="l">
                        <a:spcBef>
                          <a:spcPts val="0"/>
                        </a:spcBef>
                        <a:spcAft>
                          <a:spcPts val="0"/>
                        </a:spcAft>
                        <a:buNone/>
                      </a:pPr>
                      <a:r>
                        <a:rPr b="1" lang="en-US" sz="1050" u="none" cap="none" strike="noStrike"/>
                        <a:t>- More interactive = interesting</a:t>
                      </a:r>
                      <a:endParaRPr b="1" sz="1050"/>
                    </a:p>
                  </a:txBody>
                  <a:tcPr marT="45725" marB="45725" marR="91450" marL="91450"/>
                </a:tc>
              </a:tr>
              <a:tr h="370850">
                <a:tc>
                  <a:txBody>
                    <a:bodyPr/>
                    <a:lstStyle/>
                    <a:p>
                      <a:pPr indent="0" lvl="0" marL="0" marR="0" rtl="0" algn="l">
                        <a:spcBef>
                          <a:spcPts val="0"/>
                        </a:spcBef>
                        <a:spcAft>
                          <a:spcPts val="0"/>
                        </a:spcAft>
                        <a:buNone/>
                      </a:pPr>
                      <a:r>
                        <a:rPr b="1" lang="en-US" sz="1050"/>
                        <a:t>- Significant potential</a:t>
                      </a:r>
                      <a:r>
                        <a:rPr b="1" lang="en-US" sz="1050"/>
                        <a:t> audience (they promote online and to 20,000 (opted-in) webinar newsletter recipients</a:t>
                      </a:r>
                      <a:endParaRPr b="1" sz="1050"/>
                    </a:p>
                  </a:txBody>
                  <a:tcPr marT="45725" marB="45725" marR="91450" marL="91450"/>
                </a:tc>
              </a:tr>
              <a:tr h="293875">
                <a:tc>
                  <a:txBody>
                    <a:bodyPr/>
                    <a:lstStyle/>
                    <a:p>
                      <a:pPr indent="0" lvl="0" marL="0" marR="0" rtl="0" algn="l">
                        <a:spcBef>
                          <a:spcPts val="0"/>
                        </a:spcBef>
                        <a:spcAft>
                          <a:spcPts val="0"/>
                        </a:spcAft>
                        <a:buNone/>
                      </a:pPr>
                      <a:r>
                        <a:rPr b="1" lang="en-US" sz="1050"/>
                        <a:t>- They host</a:t>
                      </a:r>
                      <a:r>
                        <a:rPr b="1" lang="en-US" sz="1050"/>
                        <a:t> (we don’t have to set up Webex)</a:t>
                      </a:r>
                      <a:endParaRPr b="1" sz="1050"/>
                    </a:p>
                  </a:txBody>
                  <a:tcPr marT="45725" marB="45725" marR="91450" marL="91450"/>
                </a:tc>
              </a:tr>
              <a:tr h="302075">
                <a:tc>
                  <a:txBody>
                    <a:bodyPr/>
                    <a:lstStyle/>
                    <a:p>
                      <a:pPr indent="0" lvl="0" marL="0" marR="0" rtl="0" algn="l">
                        <a:spcBef>
                          <a:spcPts val="0"/>
                        </a:spcBef>
                        <a:spcAft>
                          <a:spcPts val="0"/>
                        </a:spcAft>
                        <a:buNone/>
                      </a:pPr>
                      <a:r>
                        <a:rPr b="1" lang="en-US" sz="1050"/>
                        <a:t>- Includes one year of Analyst relationship</a:t>
                      </a:r>
                      <a:endParaRPr b="1" sz="1050"/>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050"/>
                        <a:buFont typeface="Arial"/>
                        <a:buNone/>
                      </a:pPr>
                      <a:r>
                        <a:rPr b="1" lang="en-US" sz="1050"/>
                        <a:t>- VeriFone</a:t>
                      </a:r>
                      <a:r>
                        <a:rPr b="1" lang="en-US" sz="1050"/>
                        <a:t> retains full control of all materials forever (more control over external use)</a:t>
                      </a:r>
                      <a:endParaRPr b="1" sz="1050"/>
                    </a:p>
                    <a:p>
                      <a:pPr indent="0" lvl="0" marL="0" marR="0" rtl="0" algn="l">
                        <a:spcBef>
                          <a:spcPts val="0"/>
                        </a:spcBef>
                        <a:spcAft>
                          <a:spcPts val="0"/>
                        </a:spcAft>
                        <a:buNone/>
                      </a:pPr>
                      <a:r>
                        <a:t/>
                      </a:r>
                      <a:endParaRPr b="1" sz="1050"/>
                    </a:p>
                  </a:txBody>
                  <a:tcPr marT="45725" marB="45725" marR="91450" marL="91450"/>
                </a:tc>
              </a:tr>
            </a:tbl>
          </a:graphicData>
        </a:graphic>
      </p:graphicFrame>
      <p:graphicFrame>
        <p:nvGraphicFramePr>
          <p:cNvPr id="145" name="Google Shape;145;p7"/>
          <p:cNvGraphicFramePr/>
          <p:nvPr/>
        </p:nvGraphicFramePr>
        <p:xfrm>
          <a:off x="5014091" y="3761889"/>
          <a:ext cx="3000000" cy="3000000"/>
        </p:xfrm>
        <a:graphic>
          <a:graphicData uri="http://schemas.openxmlformats.org/drawingml/2006/table">
            <a:tbl>
              <a:tblPr bandRow="1" firstRow="1">
                <a:noFill/>
                <a:tableStyleId>{5970042E-4236-4494-BAAB-68299B3BA389}</a:tableStyleId>
              </a:tblPr>
              <a:tblGrid>
                <a:gridCol w="3088825"/>
              </a:tblGrid>
              <a:tr h="407300">
                <a:tc>
                  <a:txBody>
                    <a:bodyPr/>
                    <a:lstStyle/>
                    <a:p>
                      <a:pPr indent="0" lvl="0" marL="0" marR="0" rtl="0" algn="ctr">
                        <a:spcBef>
                          <a:spcPts val="0"/>
                        </a:spcBef>
                        <a:spcAft>
                          <a:spcPts val="0"/>
                        </a:spcAft>
                        <a:buNone/>
                      </a:pPr>
                      <a:r>
                        <a:rPr lang="en-US" sz="1200"/>
                        <a:t>CONS</a:t>
                      </a:r>
                      <a:endParaRPr sz="1200"/>
                    </a:p>
                  </a:txBody>
                  <a:tcPr marT="45725" marB="45725" marR="91450" marL="91450"/>
                </a:tc>
              </a:tr>
              <a:tr h="370850">
                <a:tc>
                  <a:txBody>
                    <a:bodyPr/>
                    <a:lstStyle/>
                    <a:p>
                      <a:pPr indent="0" lvl="0" marL="0" marR="0" rtl="0" algn="l">
                        <a:spcBef>
                          <a:spcPts val="0"/>
                        </a:spcBef>
                        <a:spcAft>
                          <a:spcPts val="0"/>
                        </a:spcAft>
                        <a:buNone/>
                      </a:pPr>
                      <a:r>
                        <a:rPr lang="en-US" sz="1050"/>
                        <a:t>- </a:t>
                      </a:r>
                      <a:r>
                        <a:rPr b="1" lang="en-US" sz="1050"/>
                        <a:t>Cost </a:t>
                      </a:r>
                      <a:endParaRPr b="1" sz="1050"/>
                    </a:p>
                  </a:txBody>
                  <a:tcPr marT="45725" marB="45725" marR="91450" marL="91450"/>
                </a:tc>
              </a:tr>
            </a:tbl>
          </a:graphicData>
        </a:graphic>
      </p:graphicFrame>
      <p:sp>
        <p:nvSpPr>
          <p:cNvPr id="146" name="Google Shape;146;p7"/>
          <p:cNvSpPr txBox="1"/>
          <p:nvPr/>
        </p:nvSpPr>
        <p:spPr>
          <a:xfrm>
            <a:off x="5021034" y="4802535"/>
            <a:ext cx="3347391" cy="1015663"/>
          </a:xfrm>
          <a:prstGeom prst="rect">
            <a:avLst/>
          </a:prstGeom>
          <a:solidFill>
            <a:srgbClr val="F9EFD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Total Cost: $30K</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Includes: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$25K for fully hosted webinar (incl. guaranteed</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300K  ad impressions on GigaOm.com)</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$5K enterprise license for 12 months</a:t>
            </a:r>
            <a:endParaRPr sz="12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8"/>
          <p:cNvSpPr/>
          <p:nvPr/>
        </p:nvSpPr>
        <p:spPr>
          <a:xfrm>
            <a:off x="3943342" y="2060603"/>
            <a:ext cx="4963894" cy="4103433"/>
          </a:xfrm>
          <a:prstGeom prst="rect">
            <a:avLst/>
          </a:prstGeom>
          <a:solidFill>
            <a:srgbClr val="F9EF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 name="Google Shape;152;p8"/>
          <p:cNvSpPr/>
          <p:nvPr/>
        </p:nvSpPr>
        <p:spPr>
          <a:xfrm>
            <a:off x="74676" y="2019141"/>
            <a:ext cx="3809010" cy="410343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3" name="Google Shape;153;p8"/>
          <p:cNvSpPr txBox="1"/>
          <p:nvPr>
            <p:ph type="title"/>
          </p:nvPr>
        </p:nvSpPr>
        <p:spPr>
          <a:xfrm>
            <a:off x="1405162" y="819725"/>
            <a:ext cx="628799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661544"/>
              </a:buClr>
              <a:buSzPts val="2100"/>
              <a:buFont typeface="Arial Black"/>
              <a:buNone/>
            </a:pPr>
            <a:r>
              <a:rPr b="0" lang="en-US">
                <a:solidFill>
                  <a:srgbClr val="661544"/>
                </a:solidFill>
                <a:latin typeface="Arial Black"/>
                <a:ea typeface="Arial Black"/>
                <a:cs typeface="Arial Black"/>
                <a:sym typeface="Arial Black"/>
              </a:rPr>
              <a:t>VERIFONE SECURITY MICRO SITE</a:t>
            </a:r>
            <a:endParaRPr b="0">
              <a:solidFill>
                <a:srgbClr val="661544"/>
              </a:solidFill>
              <a:latin typeface="Arial Black"/>
              <a:ea typeface="Arial Black"/>
              <a:cs typeface="Arial Black"/>
              <a:sym typeface="Arial Black"/>
            </a:endParaRPr>
          </a:p>
        </p:txBody>
      </p:sp>
      <p:sp>
        <p:nvSpPr>
          <p:cNvPr id="154" name="Google Shape;154;p8"/>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5" name="Google Shape;155;p8"/>
          <p:cNvSpPr txBox="1"/>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2"/>
              </a:buClr>
              <a:buSzPts val="2100"/>
              <a:buFont typeface="Arial Narrow"/>
              <a:buNone/>
            </a:pPr>
            <a:r>
              <a:rPr b="1" i="0" lang="en-US" sz="2100" u="none" cap="none" strike="noStrike">
                <a:solidFill>
                  <a:schemeClr val="dk2"/>
                </a:solidFill>
                <a:latin typeface="Arial Narrow"/>
                <a:ea typeface="Arial Narrow"/>
                <a:cs typeface="Arial Narrow"/>
                <a:sym typeface="Arial Narrow"/>
              </a:rPr>
              <a:t>RECOMMENDED PREMIUM</a:t>
            </a:r>
            <a:r>
              <a:rPr b="1" i="0" lang="en-US" sz="2100" u="none" cap="none" strike="noStrike">
                <a:solidFill>
                  <a:schemeClr val="dk2"/>
                </a:solidFill>
                <a:latin typeface="Arial Narrow"/>
                <a:ea typeface="Arial Narrow"/>
                <a:cs typeface="Arial Narrow"/>
                <a:sym typeface="Arial Narrow"/>
              </a:rPr>
              <a:t> CONTENT ITEM</a:t>
            </a:r>
            <a:endParaRPr b="1" i="0" sz="2100" u="none" cap="none" strike="noStrike">
              <a:solidFill>
                <a:schemeClr val="dk2"/>
              </a:solidFill>
              <a:latin typeface="Arial Narrow"/>
              <a:ea typeface="Arial Narrow"/>
              <a:cs typeface="Arial Narrow"/>
              <a:sym typeface="Arial Narrow"/>
            </a:endParaRPr>
          </a:p>
        </p:txBody>
      </p:sp>
      <p:sp>
        <p:nvSpPr>
          <p:cNvPr id="156" name="Google Shape;156;p8"/>
          <p:cNvSpPr txBox="1"/>
          <p:nvPr/>
        </p:nvSpPr>
        <p:spPr>
          <a:xfrm>
            <a:off x="646176" y="1283648"/>
            <a:ext cx="7936788"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Microsite would be the hub for all of our global/regional security activities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and content, and the landing page for the Security Webinar</a:t>
            </a:r>
            <a:endParaRPr/>
          </a:p>
        </p:txBody>
      </p:sp>
      <p:sp>
        <p:nvSpPr>
          <p:cNvPr id="157" name="Google Shape;157;p8"/>
          <p:cNvSpPr/>
          <p:nvPr/>
        </p:nvSpPr>
        <p:spPr>
          <a:xfrm>
            <a:off x="896772" y="2060603"/>
            <a:ext cx="7200354" cy="885941"/>
          </a:xfrm>
          <a:prstGeom prst="roundRect">
            <a:avLst>
              <a:gd fmla="val 16667" name="adj"/>
            </a:avLst>
          </a:prstGeom>
          <a:solidFill>
            <a:schemeClr val="lt2"/>
          </a:solidFill>
          <a:ln cap="flat" cmpd="sng" w="25400">
            <a:solidFill>
              <a:schemeClr val="dk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Global Landing Page</a:t>
            </a:r>
            <a:br>
              <a:rPr lang="en-US" sz="1800">
                <a:solidFill>
                  <a:schemeClr val="lt1"/>
                </a:solidFill>
                <a:latin typeface="Arial"/>
                <a:ea typeface="Arial"/>
                <a:cs typeface="Arial"/>
                <a:sym typeface="Arial"/>
              </a:rPr>
            </a:br>
            <a:r>
              <a:rPr lang="en-US" sz="1400">
                <a:solidFill>
                  <a:schemeClr val="lt1"/>
                </a:solidFill>
                <a:latin typeface="Arial"/>
                <a:ea typeface="Arial"/>
                <a:cs typeface="Arial"/>
                <a:sym typeface="Arial"/>
              </a:rPr>
              <a:t>Security Webinar</a:t>
            </a:r>
            <a:endParaRPr sz="1400">
              <a:solidFill>
                <a:schemeClr val="lt1"/>
              </a:solidFill>
              <a:latin typeface="Arial"/>
              <a:ea typeface="Arial"/>
              <a:cs typeface="Arial"/>
              <a:sym typeface="Arial"/>
            </a:endParaRPr>
          </a:p>
        </p:txBody>
      </p:sp>
      <p:sp>
        <p:nvSpPr>
          <p:cNvPr id="158" name="Google Shape;158;p8"/>
          <p:cNvSpPr/>
          <p:nvPr/>
        </p:nvSpPr>
        <p:spPr>
          <a:xfrm>
            <a:off x="266712" y="3322984"/>
            <a:ext cx="1463040" cy="609600"/>
          </a:xfrm>
          <a:prstGeom prst="roundRect">
            <a:avLst>
              <a:gd fmla="val 16667" name="adj"/>
            </a:avLst>
          </a:prstGeom>
          <a:solidFill>
            <a:srgbClr val="0070C0"/>
          </a:solidFill>
          <a:ln cap="flat" cmpd="sng" w="25400">
            <a:solidFill>
              <a:schemeClr val="dk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Arial"/>
                <a:ea typeface="Arial"/>
                <a:cs typeface="Arial"/>
                <a:sym typeface="Arial"/>
              </a:rPr>
              <a:t>North America</a:t>
            </a:r>
            <a:endParaRPr sz="1400">
              <a:solidFill>
                <a:schemeClr val="lt1"/>
              </a:solidFill>
              <a:latin typeface="Arial"/>
              <a:ea typeface="Arial"/>
              <a:cs typeface="Arial"/>
              <a:sym typeface="Arial"/>
            </a:endParaRPr>
          </a:p>
        </p:txBody>
      </p:sp>
      <p:sp>
        <p:nvSpPr>
          <p:cNvPr id="159" name="Google Shape;159;p8"/>
          <p:cNvSpPr/>
          <p:nvPr/>
        </p:nvSpPr>
        <p:spPr>
          <a:xfrm>
            <a:off x="4037604" y="3322984"/>
            <a:ext cx="1096107" cy="575729"/>
          </a:xfrm>
          <a:prstGeom prst="roundRect">
            <a:avLst>
              <a:gd fmla="val 16667" name="adj"/>
            </a:avLst>
          </a:prstGeom>
          <a:solidFill>
            <a:srgbClr val="0070C0"/>
          </a:solidFill>
          <a:ln cap="flat" cmpd="sng" w="25400">
            <a:solidFill>
              <a:schemeClr val="dk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LAC</a:t>
            </a:r>
            <a:endParaRPr sz="1200">
              <a:solidFill>
                <a:schemeClr val="lt1"/>
              </a:solidFill>
              <a:latin typeface="Arial"/>
              <a:ea typeface="Arial"/>
              <a:cs typeface="Arial"/>
              <a:sym typeface="Arial"/>
            </a:endParaRPr>
          </a:p>
        </p:txBody>
      </p:sp>
      <p:sp>
        <p:nvSpPr>
          <p:cNvPr id="160" name="Google Shape;160;p8"/>
          <p:cNvSpPr/>
          <p:nvPr/>
        </p:nvSpPr>
        <p:spPr>
          <a:xfrm>
            <a:off x="6689364" y="3322984"/>
            <a:ext cx="1096107" cy="575729"/>
          </a:xfrm>
          <a:prstGeom prst="roundRect">
            <a:avLst>
              <a:gd fmla="val 16667" name="adj"/>
            </a:avLst>
          </a:prstGeom>
          <a:solidFill>
            <a:srgbClr val="0070C0"/>
          </a:solidFill>
          <a:ln cap="flat" cmpd="sng" w="25400">
            <a:solidFill>
              <a:schemeClr val="dk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Europe</a:t>
            </a:r>
            <a:endParaRPr sz="1200">
              <a:solidFill>
                <a:schemeClr val="lt1"/>
              </a:solidFill>
              <a:latin typeface="Arial"/>
              <a:ea typeface="Arial"/>
              <a:cs typeface="Arial"/>
              <a:sym typeface="Arial"/>
            </a:endParaRPr>
          </a:p>
        </p:txBody>
      </p:sp>
      <p:sp>
        <p:nvSpPr>
          <p:cNvPr id="161" name="Google Shape;161;p8"/>
          <p:cNvSpPr/>
          <p:nvPr/>
        </p:nvSpPr>
        <p:spPr>
          <a:xfrm>
            <a:off x="266712" y="4005736"/>
            <a:ext cx="1463040" cy="207264"/>
          </a:xfrm>
          <a:prstGeom prst="roundRect">
            <a:avLst>
              <a:gd fmla="val 16667" name="adj"/>
            </a:avLst>
          </a:prstGeom>
          <a:solidFill>
            <a:schemeClr val="accent5"/>
          </a:solidFill>
          <a:ln cap="flat" cmpd="sng" w="25400">
            <a:solidFill>
              <a:srgbClr val="6315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00"/>
                </a:solidFill>
                <a:latin typeface="Arial"/>
                <a:ea typeface="Arial"/>
                <a:cs typeface="Arial"/>
                <a:sym typeface="Arial"/>
              </a:rPr>
              <a:t>Messaging</a:t>
            </a:r>
            <a:endParaRPr sz="1200">
              <a:solidFill>
                <a:srgbClr val="FFFF00"/>
              </a:solidFill>
              <a:latin typeface="Arial"/>
              <a:ea typeface="Arial"/>
              <a:cs typeface="Arial"/>
              <a:sym typeface="Arial"/>
            </a:endParaRPr>
          </a:p>
        </p:txBody>
      </p:sp>
      <p:sp>
        <p:nvSpPr>
          <p:cNvPr id="162" name="Google Shape;162;p8"/>
          <p:cNvSpPr/>
          <p:nvPr/>
        </p:nvSpPr>
        <p:spPr>
          <a:xfrm>
            <a:off x="4037604" y="4005736"/>
            <a:ext cx="1096107" cy="195748"/>
          </a:xfrm>
          <a:prstGeom prst="roundRect">
            <a:avLst>
              <a:gd fmla="val 16667" name="adj"/>
            </a:avLst>
          </a:prstGeom>
          <a:solidFill>
            <a:schemeClr val="accent5"/>
          </a:solidFill>
          <a:ln cap="flat" cmpd="sng" w="25400">
            <a:solidFill>
              <a:srgbClr val="6315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00"/>
                </a:solidFill>
                <a:latin typeface="Arial"/>
                <a:ea typeface="Arial"/>
                <a:cs typeface="Arial"/>
                <a:sym typeface="Arial"/>
              </a:rPr>
              <a:t>Messaging</a:t>
            </a:r>
            <a:endParaRPr sz="1200">
              <a:solidFill>
                <a:srgbClr val="FFFF00"/>
              </a:solidFill>
              <a:latin typeface="Arial"/>
              <a:ea typeface="Arial"/>
              <a:cs typeface="Arial"/>
              <a:sym typeface="Arial"/>
            </a:endParaRPr>
          </a:p>
        </p:txBody>
      </p:sp>
      <p:sp>
        <p:nvSpPr>
          <p:cNvPr id="163" name="Google Shape;163;p8"/>
          <p:cNvSpPr/>
          <p:nvPr/>
        </p:nvSpPr>
        <p:spPr>
          <a:xfrm>
            <a:off x="6689364" y="4011832"/>
            <a:ext cx="1096107" cy="195748"/>
          </a:xfrm>
          <a:prstGeom prst="roundRect">
            <a:avLst>
              <a:gd fmla="val 16667" name="adj"/>
            </a:avLst>
          </a:prstGeom>
          <a:solidFill>
            <a:schemeClr val="accent5"/>
          </a:solidFill>
          <a:ln cap="flat" cmpd="sng" w="25400">
            <a:solidFill>
              <a:srgbClr val="6315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rgbClr val="FFFF00"/>
                </a:solidFill>
                <a:latin typeface="Arial"/>
                <a:ea typeface="Arial"/>
                <a:cs typeface="Arial"/>
                <a:sym typeface="Arial"/>
              </a:rPr>
              <a:t>Messaging</a:t>
            </a:r>
            <a:endParaRPr sz="1200">
              <a:solidFill>
                <a:srgbClr val="FFFF00"/>
              </a:solidFill>
              <a:latin typeface="Arial"/>
              <a:ea typeface="Arial"/>
              <a:cs typeface="Arial"/>
              <a:sym typeface="Arial"/>
            </a:endParaRPr>
          </a:p>
        </p:txBody>
      </p:sp>
      <p:sp>
        <p:nvSpPr>
          <p:cNvPr id="164" name="Google Shape;164;p8"/>
          <p:cNvSpPr/>
          <p:nvPr/>
        </p:nvSpPr>
        <p:spPr>
          <a:xfrm>
            <a:off x="1729752" y="4011832"/>
            <a:ext cx="1072896" cy="1481328"/>
          </a:xfrm>
          <a:prstGeom prst="rect">
            <a:avLst/>
          </a:prstGeom>
          <a:solidFill>
            <a:schemeClr val="accent1"/>
          </a:solidFill>
          <a:ln cap="flat" cmpd="sng" w="25400">
            <a:solidFill>
              <a:srgbClr val="2B303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u="sng">
                <a:solidFill>
                  <a:schemeClr val="lt1"/>
                </a:solidFill>
                <a:latin typeface="Arial"/>
                <a:ea typeface="Arial"/>
                <a:cs typeface="Arial"/>
                <a:sym typeface="Arial"/>
              </a:rPr>
              <a:t>More Info</a:t>
            </a:r>
            <a:endParaRPr/>
          </a:p>
          <a:p>
            <a:pPr indent="-171450" lvl="0" marL="171450" marR="0" rtl="0" algn="l">
              <a:spcBef>
                <a:spcPts val="0"/>
              </a:spcBef>
              <a:spcAft>
                <a:spcPts val="0"/>
              </a:spcAft>
              <a:buClr>
                <a:schemeClr val="lt1"/>
              </a:buClr>
              <a:buSzPts val="1000"/>
              <a:buFont typeface="Arial"/>
              <a:buChar char="•"/>
            </a:pPr>
            <a:r>
              <a:rPr lang="en-US" sz="1000">
                <a:solidFill>
                  <a:schemeClr val="lt1"/>
                </a:solidFill>
                <a:latin typeface="Arial"/>
                <a:ea typeface="Arial"/>
                <a:cs typeface="Arial"/>
                <a:sym typeface="Arial"/>
              </a:rPr>
              <a:t>WPs</a:t>
            </a:r>
            <a:endParaRPr/>
          </a:p>
          <a:p>
            <a:pPr indent="-171450" lvl="0" marL="171450" marR="0" rtl="0" algn="l">
              <a:spcBef>
                <a:spcPts val="0"/>
              </a:spcBef>
              <a:spcAft>
                <a:spcPts val="0"/>
              </a:spcAft>
              <a:buClr>
                <a:schemeClr val="lt1"/>
              </a:buClr>
              <a:buSzPts val="1000"/>
              <a:buFont typeface="Arial"/>
              <a:buChar char="•"/>
            </a:pPr>
            <a:r>
              <a:rPr lang="en-US" sz="1000">
                <a:solidFill>
                  <a:schemeClr val="lt1"/>
                </a:solidFill>
                <a:latin typeface="Arial"/>
                <a:ea typeface="Arial"/>
                <a:cs typeface="Arial"/>
                <a:sym typeface="Arial"/>
              </a:rPr>
              <a:t>Newsletter sign up</a:t>
            </a:r>
            <a:endParaRPr/>
          </a:p>
          <a:p>
            <a:pPr indent="-171450" lvl="0" marL="171450" marR="0" rtl="0" algn="l">
              <a:spcBef>
                <a:spcPts val="0"/>
              </a:spcBef>
              <a:spcAft>
                <a:spcPts val="0"/>
              </a:spcAft>
              <a:buClr>
                <a:schemeClr val="lt1"/>
              </a:buClr>
              <a:buSzPts val="1000"/>
              <a:buFont typeface="Arial"/>
              <a:buChar char="•"/>
            </a:pPr>
            <a:r>
              <a:rPr lang="en-US" sz="1000">
                <a:solidFill>
                  <a:schemeClr val="lt1"/>
                </a:solidFill>
                <a:latin typeface="Arial"/>
                <a:ea typeface="Arial"/>
                <a:cs typeface="Arial"/>
                <a:sym typeface="Arial"/>
              </a:rPr>
              <a:t>Solution Collateral</a:t>
            </a:r>
            <a:endParaRPr/>
          </a:p>
          <a:p>
            <a:pPr indent="-171450" lvl="0" marL="171450" marR="0" rtl="0" algn="l">
              <a:spcBef>
                <a:spcPts val="0"/>
              </a:spcBef>
              <a:spcAft>
                <a:spcPts val="0"/>
              </a:spcAft>
              <a:buClr>
                <a:schemeClr val="lt1"/>
              </a:buClr>
              <a:buSzPts val="1000"/>
              <a:buFont typeface="Arial"/>
              <a:buChar char="•"/>
            </a:pPr>
            <a:r>
              <a:rPr lang="en-US" sz="1000">
                <a:solidFill>
                  <a:schemeClr val="lt1"/>
                </a:solidFill>
                <a:latin typeface="Arial"/>
                <a:ea typeface="Arial"/>
                <a:cs typeface="Arial"/>
                <a:sym typeface="Arial"/>
              </a:rPr>
              <a:t>Webinar sign up</a:t>
            </a:r>
            <a:endParaRPr/>
          </a:p>
          <a:p>
            <a:pPr indent="-107950" lvl="0" marL="171450" marR="0" rtl="0" algn="l">
              <a:spcBef>
                <a:spcPts val="0"/>
              </a:spcBef>
              <a:spcAft>
                <a:spcPts val="0"/>
              </a:spcAft>
              <a:buClr>
                <a:schemeClr val="dk1"/>
              </a:buClr>
              <a:buSzPts val="1000"/>
              <a:buFont typeface="Arial"/>
              <a:buNone/>
            </a:pPr>
            <a:r>
              <a:t/>
            </a:r>
            <a:endParaRPr sz="1000">
              <a:solidFill>
                <a:schemeClr val="lt1"/>
              </a:solidFill>
              <a:latin typeface="Arial"/>
              <a:ea typeface="Arial"/>
              <a:cs typeface="Arial"/>
              <a:sym typeface="Arial"/>
            </a:endParaRPr>
          </a:p>
          <a:p>
            <a:pPr indent="-107950" lvl="0" marL="171450" marR="0" rtl="0" algn="ctr">
              <a:spcBef>
                <a:spcPts val="0"/>
              </a:spcBef>
              <a:spcAft>
                <a:spcPts val="0"/>
              </a:spcAft>
              <a:buClr>
                <a:schemeClr val="dk1"/>
              </a:buClr>
              <a:buSzPts val="1000"/>
              <a:buFont typeface="Arial"/>
              <a:buNone/>
            </a:pPr>
            <a:r>
              <a:t/>
            </a:r>
            <a:endParaRPr sz="1000">
              <a:solidFill>
                <a:schemeClr val="lt1"/>
              </a:solidFill>
              <a:latin typeface="Arial"/>
              <a:ea typeface="Arial"/>
              <a:cs typeface="Arial"/>
              <a:sym typeface="Arial"/>
            </a:endParaRPr>
          </a:p>
        </p:txBody>
      </p:sp>
      <p:sp>
        <p:nvSpPr>
          <p:cNvPr id="165" name="Google Shape;165;p8"/>
          <p:cNvSpPr/>
          <p:nvPr/>
        </p:nvSpPr>
        <p:spPr>
          <a:xfrm>
            <a:off x="5239396" y="4005736"/>
            <a:ext cx="932804" cy="1274031"/>
          </a:xfrm>
          <a:prstGeom prst="rect">
            <a:avLst/>
          </a:prstGeom>
          <a:solidFill>
            <a:schemeClr val="accent1"/>
          </a:solidFill>
          <a:ln cap="flat" cmpd="sng" w="25400">
            <a:solidFill>
              <a:srgbClr val="2B303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u="sng">
                <a:solidFill>
                  <a:schemeClr val="lt1"/>
                </a:solidFill>
                <a:latin typeface="Arial"/>
                <a:ea typeface="Arial"/>
                <a:cs typeface="Arial"/>
                <a:sym typeface="Arial"/>
              </a:rPr>
              <a:t>More Info</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WPs</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Newsletter sign up</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Solution Collateral</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Webinar sign up</a:t>
            </a:r>
            <a:endParaRPr/>
          </a:p>
          <a:p>
            <a:pPr indent="-114300" lvl="0" marL="171450" marR="0" rtl="0" algn="l">
              <a:spcBef>
                <a:spcPts val="0"/>
              </a:spcBef>
              <a:spcAft>
                <a:spcPts val="0"/>
              </a:spcAft>
              <a:buClr>
                <a:schemeClr val="dk1"/>
              </a:buClr>
              <a:buSzPts val="900"/>
              <a:buFont typeface="Arial"/>
              <a:buNone/>
            </a:pPr>
            <a:r>
              <a:t/>
            </a:r>
            <a:endParaRPr sz="900">
              <a:solidFill>
                <a:schemeClr val="lt1"/>
              </a:solidFill>
              <a:latin typeface="Arial"/>
              <a:ea typeface="Arial"/>
              <a:cs typeface="Arial"/>
              <a:sym typeface="Arial"/>
            </a:endParaRPr>
          </a:p>
          <a:p>
            <a:pPr indent="-114300" lvl="0" marL="171450" marR="0" rtl="0" algn="ctr">
              <a:spcBef>
                <a:spcPts val="0"/>
              </a:spcBef>
              <a:spcAft>
                <a:spcPts val="0"/>
              </a:spcAft>
              <a:buClr>
                <a:schemeClr val="dk1"/>
              </a:buClr>
              <a:buSzPts val="900"/>
              <a:buFont typeface="Arial"/>
              <a:buNone/>
            </a:pPr>
            <a:r>
              <a:t/>
            </a:r>
            <a:endParaRPr sz="900">
              <a:solidFill>
                <a:schemeClr val="lt1"/>
              </a:solidFill>
              <a:latin typeface="Arial"/>
              <a:ea typeface="Arial"/>
              <a:cs typeface="Arial"/>
              <a:sym typeface="Arial"/>
            </a:endParaRPr>
          </a:p>
        </p:txBody>
      </p:sp>
      <p:sp>
        <p:nvSpPr>
          <p:cNvPr id="166" name="Google Shape;166;p8"/>
          <p:cNvSpPr/>
          <p:nvPr/>
        </p:nvSpPr>
        <p:spPr>
          <a:xfrm>
            <a:off x="7882991" y="4005736"/>
            <a:ext cx="958929" cy="1274031"/>
          </a:xfrm>
          <a:prstGeom prst="rect">
            <a:avLst/>
          </a:prstGeom>
          <a:solidFill>
            <a:schemeClr val="accent1"/>
          </a:solidFill>
          <a:ln cap="flat" cmpd="sng" w="25400">
            <a:solidFill>
              <a:srgbClr val="2B303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u="sng">
                <a:solidFill>
                  <a:schemeClr val="lt1"/>
                </a:solidFill>
                <a:latin typeface="Arial"/>
                <a:ea typeface="Arial"/>
                <a:cs typeface="Arial"/>
                <a:sym typeface="Arial"/>
              </a:rPr>
              <a:t>More Info</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WPs</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Newsletter sign up</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Solution Collateral</a:t>
            </a:r>
            <a:endParaRPr/>
          </a:p>
          <a:p>
            <a:pPr indent="-171450" lvl="0" marL="171450" marR="0" rtl="0" algn="l">
              <a:spcBef>
                <a:spcPts val="0"/>
              </a:spcBef>
              <a:spcAft>
                <a:spcPts val="0"/>
              </a:spcAft>
              <a:buClr>
                <a:schemeClr val="lt1"/>
              </a:buClr>
              <a:buSzPts val="900"/>
              <a:buFont typeface="Arial"/>
              <a:buChar char="•"/>
            </a:pPr>
            <a:r>
              <a:rPr lang="en-US" sz="900">
                <a:solidFill>
                  <a:schemeClr val="lt1"/>
                </a:solidFill>
                <a:latin typeface="Arial"/>
                <a:ea typeface="Arial"/>
                <a:cs typeface="Arial"/>
                <a:sym typeface="Arial"/>
              </a:rPr>
              <a:t>Webinar sign up</a:t>
            </a:r>
            <a:endParaRPr/>
          </a:p>
          <a:p>
            <a:pPr indent="-114300" lvl="0" marL="171450" marR="0" rtl="0" algn="l">
              <a:spcBef>
                <a:spcPts val="0"/>
              </a:spcBef>
              <a:spcAft>
                <a:spcPts val="0"/>
              </a:spcAft>
              <a:buClr>
                <a:schemeClr val="dk1"/>
              </a:buClr>
              <a:buSzPts val="900"/>
              <a:buFont typeface="Arial"/>
              <a:buNone/>
            </a:pPr>
            <a:r>
              <a:t/>
            </a:r>
            <a:endParaRPr sz="900">
              <a:solidFill>
                <a:schemeClr val="lt1"/>
              </a:solidFill>
              <a:latin typeface="Arial"/>
              <a:ea typeface="Arial"/>
              <a:cs typeface="Arial"/>
              <a:sym typeface="Arial"/>
            </a:endParaRPr>
          </a:p>
          <a:p>
            <a:pPr indent="-114300" lvl="0" marL="171450" marR="0" rtl="0" algn="ctr">
              <a:spcBef>
                <a:spcPts val="0"/>
              </a:spcBef>
              <a:spcAft>
                <a:spcPts val="0"/>
              </a:spcAft>
              <a:buClr>
                <a:schemeClr val="dk1"/>
              </a:buClr>
              <a:buSzPts val="900"/>
              <a:buFont typeface="Arial"/>
              <a:buNone/>
            </a:pPr>
            <a:r>
              <a:t/>
            </a:r>
            <a:endParaRPr sz="900">
              <a:solidFill>
                <a:schemeClr val="lt1"/>
              </a:solidFill>
              <a:latin typeface="Arial"/>
              <a:ea typeface="Arial"/>
              <a:cs typeface="Arial"/>
              <a:sym typeface="Arial"/>
            </a:endParaRPr>
          </a:p>
        </p:txBody>
      </p:sp>
      <p:sp>
        <p:nvSpPr>
          <p:cNvPr id="167" name="Google Shape;167;p8"/>
          <p:cNvSpPr/>
          <p:nvPr/>
        </p:nvSpPr>
        <p:spPr>
          <a:xfrm>
            <a:off x="266712" y="4267864"/>
            <a:ext cx="1463040" cy="533400"/>
          </a:xfrm>
          <a:prstGeom prst="roundRect">
            <a:avLst>
              <a:gd fmla="val 16667" name="adj"/>
            </a:avLst>
          </a:prstGeom>
          <a:gradFill>
            <a:gsLst>
              <a:gs pos="0">
                <a:srgbClr val="B88A1E"/>
              </a:gs>
              <a:gs pos="80000">
                <a:srgbClr val="F3B627"/>
              </a:gs>
              <a:gs pos="100000">
                <a:srgbClr val="F8B924"/>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Arial"/>
                <a:ea typeface="Arial"/>
                <a:cs typeface="Arial"/>
                <a:sym typeface="Arial"/>
              </a:rPr>
              <a:t>Security </a:t>
            </a:r>
            <a:br>
              <a:rPr lang="en-US" sz="1400">
                <a:solidFill>
                  <a:schemeClr val="lt1"/>
                </a:solidFill>
                <a:latin typeface="Arial"/>
                <a:ea typeface="Arial"/>
                <a:cs typeface="Arial"/>
                <a:sym typeface="Arial"/>
              </a:rPr>
            </a:br>
            <a:r>
              <a:rPr lang="en-US" sz="1400">
                <a:solidFill>
                  <a:schemeClr val="lt1"/>
                </a:solidFill>
                <a:latin typeface="Arial"/>
                <a:ea typeface="Arial"/>
                <a:cs typeface="Arial"/>
                <a:sym typeface="Arial"/>
              </a:rPr>
              <a:t>Webinar</a:t>
            </a:r>
            <a:endParaRPr sz="1400">
              <a:solidFill>
                <a:schemeClr val="lt1"/>
              </a:solidFill>
              <a:latin typeface="Arial"/>
              <a:ea typeface="Arial"/>
              <a:cs typeface="Arial"/>
              <a:sym typeface="Arial"/>
            </a:endParaRPr>
          </a:p>
        </p:txBody>
      </p:sp>
      <p:sp>
        <p:nvSpPr>
          <p:cNvPr id="168" name="Google Shape;168;p8"/>
          <p:cNvSpPr/>
          <p:nvPr/>
        </p:nvSpPr>
        <p:spPr>
          <a:xfrm>
            <a:off x="4037604" y="4261768"/>
            <a:ext cx="1096107" cy="503763"/>
          </a:xfrm>
          <a:prstGeom prst="roundRect">
            <a:avLst>
              <a:gd fmla="val 16667" name="adj"/>
            </a:avLst>
          </a:prstGeom>
          <a:gradFill>
            <a:gsLst>
              <a:gs pos="0">
                <a:srgbClr val="B88A1E"/>
              </a:gs>
              <a:gs pos="80000">
                <a:srgbClr val="F3B627"/>
              </a:gs>
              <a:gs pos="100000">
                <a:srgbClr val="F8B924"/>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Regional </a:t>
            </a:r>
            <a:br>
              <a:rPr lang="en-US" sz="1200">
                <a:solidFill>
                  <a:schemeClr val="lt1"/>
                </a:solidFill>
                <a:latin typeface="Arial"/>
                <a:ea typeface="Arial"/>
                <a:cs typeface="Arial"/>
                <a:sym typeface="Arial"/>
              </a:rPr>
            </a:br>
            <a:r>
              <a:rPr lang="en-US" sz="1200">
                <a:solidFill>
                  <a:schemeClr val="lt1"/>
                </a:solidFill>
                <a:latin typeface="Arial"/>
                <a:ea typeface="Arial"/>
                <a:cs typeface="Arial"/>
                <a:sym typeface="Arial"/>
              </a:rPr>
              <a:t>Activities</a:t>
            </a:r>
            <a:endParaRPr sz="1200">
              <a:solidFill>
                <a:schemeClr val="lt1"/>
              </a:solidFill>
              <a:latin typeface="Arial"/>
              <a:ea typeface="Arial"/>
              <a:cs typeface="Arial"/>
              <a:sym typeface="Arial"/>
            </a:endParaRPr>
          </a:p>
        </p:txBody>
      </p:sp>
      <p:sp>
        <p:nvSpPr>
          <p:cNvPr id="169" name="Google Shape;169;p8"/>
          <p:cNvSpPr/>
          <p:nvPr/>
        </p:nvSpPr>
        <p:spPr>
          <a:xfrm>
            <a:off x="6689364" y="4286152"/>
            <a:ext cx="1096107" cy="503763"/>
          </a:xfrm>
          <a:prstGeom prst="roundRect">
            <a:avLst>
              <a:gd fmla="val 16667" name="adj"/>
            </a:avLst>
          </a:prstGeom>
          <a:gradFill>
            <a:gsLst>
              <a:gs pos="0">
                <a:srgbClr val="B88A1E"/>
              </a:gs>
              <a:gs pos="80000">
                <a:srgbClr val="F3B627"/>
              </a:gs>
              <a:gs pos="100000">
                <a:srgbClr val="F8B924"/>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Regional </a:t>
            </a:r>
            <a:br>
              <a:rPr lang="en-US" sz="1200">
                <a:solidFill>
                  <a:schemeClr val="lt1"/>
                </a:solidFill>
                <a:latin typeface="Arial"/>
                <a:ea typeface="Arial"/>
                <a:cs typeface="Arial"/>
                <a:sym typeface="Arial"/>
              </a:rPr>
            </a:br>
            <a:r>
              <a:rPr lang="en-US" sz="1200">
                <a:solidFill>
                  <a:schemeClr val="lt1"/>
                </a:solidFill>
                <a:latin typeface="Arial"/>
                <a:ea typeface="Arial"/>
                <a:cs typeface="Arial"/>
                <a:sym typeface="Arial"/>
              </a:rPr>
              <a:t>Activities</a:t>
            </a:r>
            <a:endParaRPr sz="1200">
              <a:solidFill>
                <a:schemeClr val="lt1"/>
              </a:solidFill>
              <a:latin typeface="Arial"/>
              <a:ea typeface="Arial"/>
              <a:cs typeface="Arial"/>
              <a:sym typeface="Arial"/>
            </a:endParaRPr>
          </a:p>
        </p:txBody>
      </p:sp>
      <p:sp>
        <p:nvSpPr>
          <p:cNvPr id="170" name="Google Shape;170;p8"/>
          <p:cNvSpPr txBox="1"/>
          <p:nvPr/>
        </p:nvSpPr>
        <p:spPr>
          <a:xfrm>
            <a:off x="266712" y="4810408"/>
            <a:ext cx="1463040" cy="9387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100">
                <a:solidFill>
                  <a:schemeClr val="dk1"/>
                </a:solidFill>
                <a:latin typeface="Arial"/>
                <a:ea typeface="Arial"/>
                <a:cs typeface="Arial"/>
                <a:sym typeface="Arial"/>
              </a:rPr>
              <a:t>Solution Recommendations</a:t>
            </a:r>
            <a:endParaRPr/>
          </a:p>
          <a:p>
            <a:pPr indent="-171450" lvl="0" marL="171450" marR="0" rtl="0" algn="l">
              <a:spcBef>
                <a:spcPts val="0"/>
              </a:spcBef>
              <a:spcAft>
                <a:spcPts val="0"/>
              </a:spcAft>
              <a:buClr>
                <a:schemeClr val="dk1"/>
              </a:buClr>
              <a:buSzPts val="1100"/>
              <a:buFont typeface="Arial"/>
              <a:buChar char="•"/>
            </a:pPr>
            <a:r>
              <a:rPr b="1" lang="en-US" sz="1100">
                <a:solidFill>
                  <a:schemeClr val="dk1"/>
                </a:solidFill>
                <a:latin typeface="Arial"/>
                <a:ea typeface="Arial"/>
                <a:cs typeface="Arial"/>
                <a:sym typeface="Arial"/>
              </a:rPr>
              <a:t>VTP</a:t>
            </a:r>
            <a:endParaRPr/>
          </a:p>
          <a:p>
            <a:pPr indent="-171450" lvl="0" marL="171450" marR="0" rtl="0" algn="l">
              <a:spcBef>
                <a:spcPts val="0"/>
              </a:spcBef>
              <a:spcAft>
                <a:spcPts val="0"/>
              </a:spcAft>
              <a:buClr>
                <a:schemeClr val="dk1"/>
              </a:buClr>
              <a:buSzPts val="1100"/>
              <a:buFont typeface="Arial"/>
              <a:buChar char="•"/>
            </a:pPr>
            <a:r>
              <a:rPr b="1" lang="en-US" sz="1100">
                <a:solidFill>
                  <a:schemeClr val="dk1"/>
                </a:solidFill>
                <a:latin typeface="Arial"/>
                <a:ea typeface="Arial"/>
                <a:cs typeface="Arial"/>
                <a:sym typeface="Arial"/>
              </a:rPr>
              <a:t>EMV</a:t>
            </a:r>
            <a:endParaRPr/>
          </a:p>
          <a:p>
            <a:pPr indent="-171450" lvl="0" marL="171450" marR="0" rtl="0" algn="l">
              <a:spcBef>
                <a:spcPts val="0"/>
              </a:spcBef>
              <a:spcAft>
                <a:spcPts val="0"/>
              </a:spcAft>
              <a:buClr>
                <a:schemeClr val="dk1"/>
              </a:buClr>
              <a:buSzPts val="1100"/>
              <a:buFont typeface="Arial"/>
              <a:buChar char="•"/>
            </a:pPr>
            <a:r>
              <a:rPr b="1" lang="en-US" sz="1100">
                <a:solidFill>
                  <a:schemeClr val="dk1"/>
                </a:solidFill>
                <a:latin typeface="Arial"/>
                <a:ea typeface="Arial"/>
                <a:cs typeface="Arial"/>
                <a:sym typeface="Arial"/>
              </a:rPr>
              <a:t>VHQ</a:t>
            </a:r>
            <a:endParaRPr b="1" sz="1100">
              <a:solidFill>
                <a:schemeClr val="dk1"/>
              </a:solidFill>
              <a:latin typeface="Arial"/>
              <a:ea typeface="Arial"/>
              <a:cs typeface="Arial"/>
              <a:sym typeface="Arial"/>
            </a:endParaRPr>
          </a:p>
        </p:txBody>
      </p:sp>
      <p:sp>
        <p:nvSpPr>
          <p:cNvPr id="171" name="Google Shape;171;p8"/>
          <p:cNvSpPr txBox="1"/>
          <p:nvPr/>
        </p:nvSpPr>
        <p:spPr>
          <a:xfrm>
            <a:off x="3943342" y="4779711"/>
            <a:ext cx="1427125" cy="9002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dk1"/>
                </a:solidFill>
                <a:latin typeface="Arial"/>
                <a:ea typeface="Arial"/>
                <a:cs typeface="Arial"/>
                <a:sym typeface="Arial"/>
              </a:rPr>
              <a:t>Solution Recommendations</a:t>
            </a:r>
            <a:endParaRPr/>
          </a:p>
          <a:p>
            <a:pPr indent="-171450" lvl="0" marL="171450" marR="0" rtl="0" algn="l">
              <a:spcBef>
                <a:spcPts val="0"/>
              </a:spcBef>
              <a:spcAft>
                <a:spcPts val="0"/>
              </a:spcAft>
              <a:buClr>
                <a:schemeClr val="dk1"/>
              </a:buClr>
              <a:buSzPts val="1050"/>
              <a:buFont typeface="Arial"/>
              <a:buChar char="•"/>
            </a:pPr>
            <a:r>
              <a:rPr b="1" lang="en-US" sz="1050">
                <a:solidFill>
                  <a:schemeClr val="dk1"/>
                </a:solidFill>
                <a:latin typeface="Arial"/>
                <a:ea typeface="Arial"/>
                <a:cs typeface="Arial"/>
                <a:sym typeface="Arial"/>
              </a:rPr>
              <a:t>VTP</a:t>
            </a:r>
            <a:endParaRPr/>
          </a:p>
          <a:p>
            <a:pPr indent="-171450" lvl="0" marL="171450" marR="0" rtl="0" algn="l">
              <a:spcBef>
                <a:spcPts val="0"/>
              </a:spcBef>
              <a:spcAft>
                <a:spcPts val="0"/>
              </a:spcAft>
              <a:buClr>
                <a:schemeClr val="dk1"/>
              </a:buClr>
              <a:buSzPts val="1050"/>
              <a:buFont typeface="Arial"/>
              <a:buChar char="•"/>
            </a:pPr>
            <a:r>
              <a:rPr b="1" lang="en-US" sz="1050">
                <a:solidFill>
                  <a:schemeClr val="dk1"/>
                </a:solidFill>
                <a:latin typeface="Arial"/>
                <a:ea typeface="Arial"/>
                <a:cs typeface="Arial"/>
                <a:sym typeface="Arial"/>
              </a:rPr>
              <a:t>EMV</a:t>
            </a:r>
            <a:endParaRPr/>
          </a:p>
          <a:p>
            <a:pPr indent="-171450" lvl="0" marL="171450" marR="0" rtl="0" algn="l">
              <a:spcBef>
                <a:spcPts val="0"/>
              </a:spcBef>
              <a:spcAft>
                <a:spcPts val="0"/>
              </a:spcAft>
              <a:buClr>
                <a:schemeClr val="dk1"/>
              </a:buClr>
              <a:buSzPts val="1050"/>
              <a:buFont typeface="Arial"/>
              <a:buChar char="•"/>
            </a:pPr>
            <a:r>
              <a:rPr b="1" lang="en-US" sz="1050">
                <a:solidFill>
                  <a:schemeClr val="dk1"/>
                </a:solidFill>
                <a:latin typeface="Arial"/>
                <a:ea typeface="Arial"/>
                <a:cs typeface="Arial"/>
                <a:sym typeface="Arial"/>
              </a:rPr>
              <a:t>VHQ</a:t>
            </a:r>
            <a:endParaRPr b="1" sz="1050">
              <a:solidFill>
                <a:schemeClr val="dk1"/>
              </a:solidFill>
              <a:latin typeface="Arial"/>
              <a:ea typeface="Arial"/>
              <a:cs typeface="Arial"/>
              <a:sym typeface="Arial"/>
            </a:endParaRPr>
          </a:p>
        </p:txBody>
      </p:sp>
      <p:sp>
        <p:nvSpPr>
          <p:cNvPr id="172" name="Google Shape;172;p8"/>
          <p:cNvSpPr txBox="1"/>
          <p:nvPr/>
        </p:nvSpPr>
        <p:spPr>
          <a:xfrm>
            <a:off x="6588568" y="4819487"/>
            <a:ext cx="1490807"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dk1"/>
                </a:solidFill>
                <a:latin typeface="Arial"/>
                <a:ea typeface="Arial"/>
                <a:cs typeface="Arial"/>
                <a:sym typeface="Arial"/>
              </a:rPr>
              <a:t>Solution Recommendations</a:t>
            </a:r>
            <a:endParaRPr/>
          </a:p>
          <a:p>
            <a:pPr indent="-171450" lvl="0" marL="171450" marR="0" rtl="0" algn="l">
              <a:spcBef>
                <a:spcPts val="0"/>
              </a:spcBef>
              <a:spcAft>
                <a:spcPts val="0"/>
              </a:spcAft>
              <a:buClr>
                <a:schemeClr val="dk1"/>
              </a:buClr>
              <a:buSzPts val="1050"/>
              <a:buFont typeface="Arial"/>
              <a:buChar char="•"/>
            </a:pPr>
            <a:r>
              <a:rPr b="1" lang="en-US" sz="1050">
                <a:solidFill>
                  <a:schemeClr val="dk1"/>
                </a:solidFill>
                <a:latin typeface="Arial"/>
                <a:ea typeface="Arial"/>
                <a:cs typeface="Arial"/>
                <a:sym typeface="Arial"/>
              </a:rPr>
              <a:t>Point</a:t>
            </a:r>
            <a:endParaRPr/>
          </a:p>
          <a:p>
            <a:pPr indent="-171450" lvl="0" marL="171450" marR="0" rtl="0" algn="l">
              <a:spcBef>
                <a:spcPts val="0"/>
              </a:spcBef>
              <a:spcAft>
                <a:spcPts val="0"/>
              </a:spcAft>
              <a:buClr>
                <a:schemeClr val="dk1"/>
              </a:buClr>
              <a:buSzPts val="1050"/>
              <a:buFont typeface="Arial"/>
              <a:buChar char="•"/>
            </a:pPr>
            <a:r>
              <a:rPr b="1" lang="en-US" sz="1050">
                <a:solidFill>
                  <a:schemeClr val="dk1"/>
                </a:solidFill>
                <a:latin typeface="Arial"/>
                <a:ea typeface="Arial"/>
                <a:cs typeface="Arial"/>
                <a:sym typeface="Arial"/>
              </a:rPr>
              <a:t>VHQ</a:t>
            </a:r>
            <a:endParaRPr b="1" sz="1050">
              <a:solidFill>
                <a:schemeClr val="dk1"/>
              </a:solidFill>
              <a:latin typeface="Arial"/>
              <a:ea typeface="Arial"/>
              <a:cs typeface="Arial"/>
              <a:sym typeface="Arial"/>
            </a:endParaRPr>
          </a:p>
        </p:txBody>
      </p:sp>
      <p:cxnSp>
        <p:nvCxnSpPr>
          <p:cNvPr id="173" name="Google Shape;173;p8"/>
          <p:cNvCxnSpPr/>
          <p:nvPr/>
        </p:nvCxnSpPr>
        <p:spPr>
          <a:xfrm flipH="1" rot="10800000">
            <a:off x="934630" y="3102270"/>
            <a:ext cx="6420940" cy="2770"/>
          </a:xfrm>
          <a:prstGeom prst="straightConnector1">
            <a:avLst/>
          </a:prstGeom>
          <a:noFill/>
          <a:ln cap="flat" cmpd="sng" w="9525">
            <a:solidFill>
              <a:srgbClr val="394051"/>
            </a:solidFill>
            <a:prstDash val="solid"/>
            <a:round/>
            <a:headEnd len="sm" w="sm" type="none"/>
            <a:tailEnd len="sm" w="sm" type="none"/>
          </a:ln>
        </p:spPr>
      </p:cxnSp>
      <p:cxnSp>
        <p:nvCxnSpPr>
          <p:cNvPr id="174" name="Google Shape;174;p8"/>
          <p:cNvCxnSpPr>
            <a:stCxn id="157" idx="2"/>
          </p:cNvCxnSpPr>
          <p:nvPr/>
        </p:nvCxnSpPr>
        <p:spPr>
          <a:xfrm flipH="1">
            <a:off x="2164749" y="2946544"/>
            <a:ext cx="2332200" cy="158400"/>
          </a:xfrm>
          <a:prstGeom prst="straightConnector1">
            <a:avLst/>
          </a:prstGeom>
          <a:noFill/>
          <a:ln cap="flat" cmpd="sng" w="9525">
            <a:solidFill>
              <a:srgbClr val="394051"/>
            </a:solidFill>
            <a:prstDash val="solid"/>
            <a:round/>
            <a:headEnd len="sm" w="sm" type="none"/>
            <a:tailEnd len="sm" w="sm" type="none"/>
          </a:ln>
        </p:spPr>
      </p:cxnSp>
      <p:cxnSp>
        <p:nvCxnSpPr>
          <p:cNvPr id="175" name="Google Shape;175;p8"/>
          <p:cNvCxnSpPr/>
          <p:nvPr/>
        </p:nvCxnSpPr>
        <p:spPr>
          <a:xfrm>
            <a:off x="932918" y="3099500"/>
            <a:ext cx="0" cy="231648"/>
          </a:xfrm>
          <a:prstGeom prst="straightConnector1">
            <a:avLst/>
          </a:prstGeom>
          <a:noFill/>
          <a:ln cap="flat" cmpd="sng" w="9525">
            <a:solidFill>
              <a:srgbClr val="394051"/>
            </a:solidFill>
            <a:prstDash val="solid"/>
            <a:round/>
            <a:headEnd len="sm" w="sm" type="none"/>
            <a:tailEnd len="sm" w="sm" type="none"/>
          </a:ln>
        </p:spPr>
      </p:cxnSp>
      <p:cxnSp>
        <p:nvCxnSpPr>
          <p:cNvPr id="176" name="Google Shape;176;p8"/>
          <p:cNvCxnSpPr/>
          <p:nvPr/>
        </p:nvCxnSpPr>
        <p:spPr>
          <a:xfrm>
            <a:off x="4703810" y="3099500"/>
            <a:ext cx="0" cy="218777"/>
          </a:xfrm>
          <a:prstGeom prst="straightConnector1">
            <a:avLst/>
          </a:prstGeom>
          <a:noFill/>
          <a:ln cap="flat" cmpd="sng" w="9525">
            <a:solidFill>
              <a:srgbClr val="394051"/>
            </a:solidFill>
            <a:prstDash val="solid"/>
            <a:round/>
            <a:headEnd len="sm" w="sm" type="none"/>
            <a:tailEnd len="sm" w="sm" type="none"/>
          </a:ln>
        </p:spPr>
      </p:cxnSp>
      <p:cxnSp>
        <p:nvCxnSpPr>
          <p:cNvPr id="177" name="Google Shape;177;p8"/>
          <p:cNvCxnSpPr/>
          <p:nvPr/>
        </p:nvCxnSpPr>
        <p:spPr>
          <a:xfrm>
            <a:off x="7355570" y="3099500"/>
            <a:ext cx="0" cy="218777"/>
          </a:xfrm>
          <a:prstGeom prst="straightConnector1">
            <a:avLst/>
          </a:prstGeom>
          <a:noFill/>
          <a:ln cap="flat" cmpd="sng" w="9525">
            <a:solidFill>
              <a:srgbClr val="394051"/>
            </a:solidFill>
            <a:prstDash val="solid"/>
            <a:round/>
            <a:headEnd len="sm" w="sm" type="none"/>
            <a:tailEnd len="sm" w="sm" type="none"/>
          </a:ln>
        </p:spPr>
      </p:cxnSp>
      <p:sp>
        <p:nvSpPr>
          <p:cNvPr id="178" name="Google Shape;178;p8"/>
          <p:cNvSpPr txBox="1"/>
          <p:nvPr/>
        </p:nvSpPr>
        <p:spPr>
          <a:xfrm>
            <a:off x="1053195" y="5753242"/>
            <a:ext cx="25064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Phase 1 </a:t>
            </a:r>
            <a:r>
              <a:rPr lang="en-US" sz="1200">
                <a:solidFill>
                  <a:schemeClr val="dk1"/>
                </a:solidFill>
                <a:latin typeface="Arial"/>
                <a:ea typeface="Arial"/>
                <a:cs typeface="Arial"/>
                <a:sym typeface="Arial"/>
              </a:rPr>
              <a:t>(Feb-April)</a:t>
            </a:r>
            <a:endParaRPr sz="1800">
              <a:solidFill>
                <a:schemeClr val="dk1"/>
              </a:solidFill>
              <a:latin typeface="Arial"/>
              <a:ea typeface="Arial"/>
              <a:cs typeface="Arial"/>
              <a:sym typeface="Arial"/>
            </a:endParaRPr>
          </a:p>
        </p:txBody>
      </p:sp>
      <p:sp>
        <p:nvSpPr>
          <p:cNvPr id="179" name="Google Shape;179;p8"/>
          <p:cNvSpPr txBox="1"/>
          <p:nvPr/>
        </p:nvSpPr>
        <p:spPr>
          <a:xfrm>
            <a:off x="5510890" y="5749127"/>
            <a:ext cx="24537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Phase 2 </a:t>
            </a:r>
            <a:r>
              <a:rPr lang="en-US" sz="1100">
                <a:solidFill>
                  <a:schemeClr val="dk1"/>
                </a:solidFill>
                <a:latin typeface="Arial"/>
                <a:ea typeface="Arial"/>
                <a:cs typeface="Arial"/>
                <a:sym typeface="Arial"/>
              </a:rPr>
              <a:t>(April – July)</a:t>
            </a:r>
            <a:endParaRPr sz="11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9"/>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GLOBAL SECURITY WEBINARS</a:t>
            </a:r>
            <a:endParaRPr/>
          </a:p>
        </p:txBody>
      </p:sp>
      <p:sp>
        <p:nvSpPr>
          <p:cNvPr id="185" name="Google Shape;185;p9"/>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86" name="Google Shape;186;p9"/>
          <p:cNvGraphicFramePr/>
          <p:nvPr/>
        </p:nvGraphicFramePr>
        <p:xfrm>
          <a:off x="238858" y="815324"/>
          <a:ext cx="3000000" cy="3000000"/>
        </p:xfrm>
        <a:graphic>
          <a:graphicData uri="http://schemas.openxmlformats.org/drawingml/2006/table">
            <a:tbl>
              <a:tblPr bandRow="1" firstRow="1">
                <a:noFill/>
                <a:tableStyleId>{94428077-987F-4421-9C7E-EFDCF369BCE5}</a:tableStyleId>
              </a:tblPr>
              <a:tblGrid>
                <a:gridCol w="1647100"/>
                <a:gridCol w="2098225"/>
                <a:gridCol w="3200400"/>
                <a:gridCol w="1741075"/>
              </a:tblGrid>
              <a:tr h="327675">
                <a:tc>
                  <a:txBody>
                    <a:bodyPr/>
                    <a:lstStyle/>
                    <a:p>
                      <a:pPr indent="0" lvl="0" marL="0" marR="0" rtl="0" algn="ctr">
                        <a:spcBef>
                          <a:spcPts val="0"/>
                        </a:spcBef>
                        <a:spcAft>
                          <a:spcPts val="0"/>
                        </a:spcAft>
                        <a:buNone/>
                      </a:pPr>
                      <a:r>
                        <a:rPr lang="en-US" sz="1200"/>
                        <a:t>Content</a:t>
                      </a:r>
                      <a:endParaRPr sz="1200"/>
                    </a:p>
                  </a:txBody>
                  <a:tcPr marT="45725" marB="45725" marR="91450" marL="91450"/>
                </a:tc>
                <a:tc>
                  <a:txBody>
                    <a:bodyPr/>
                    <a:lstStyle/>
                    <a:p>
                      <a:pPr indent="0" lvl="0" marL="0" marR="0" rtl="0" algn="ctr">
                        <a:spcBef>
                          <a:spcPts val="0"/>
                        </a:spcBef>
                        <a:spcAft>
                          <a:spcPts val="0"/>
                        </a:spcAft>
                        <a:buNone/>
                      </a:pPr>
                      <a:r>
                        <a:rPr lang="en-US" sz="1200"/>
                        <a:t>Description</a:t>
                      </a:r>
                      <a:endParaRPr sz="1200"/>
                    </a:p>
                  </a:txBody>
                  <a:tcPr marT="45725" marB="45725" marR="91450" marL="91450"/>
                </a:tc>
                <a:tc>
                  <a:txBody>
                    <a:bodyPr/>
                    <a:lstStyle/>
                    <a:p>
                      <a:pPr indent="0" lvl="0" marL="0" marR="0" rtl="0" algn="ctr">
                        <a:spcBef>
                          <a:spcPts val="0"/>
                        </a:spcBef>
                        <a:spcAft>
                          <a:spcPts val="0"/>
                        </a:spcAft>
                        <a:buNone/>
                      </a:pPr>
                      <a:r>
                        <a:rPr lang="en-US" sz="1200"/>
                        <a:t>Conten</a:t>
                      </a:r>
                      <a:r>
                        <a:rPr lang="en-US" sz="1200"/>
                        <a:t>t producers</a:t>
                      </a:r>
                      <a:endParaRPr sz="1200"/>
                    </a:p>
                  </a:txBody>
                  <a:tcPr marT="45725" marB="45725" marR="91450" marL="91450"/>
                </a:tc>
                <a:tc>
                  <a:txBody>
                    <a:bodyPr/>
                    <a:lstStyle/>
                    <a:p>
                      <a:pPr indent="0" lvl="0" marL="0" marR="0" rtl="0" algn="ctr">
                        <a:spcBef>
                          <a:spcPts val="0"/>
                        </a:spcBef>
                        <a:spcAft>
                          <a:spcPts val="0"/>
                        </a:spcAft>
                        <a:buNone/>
                      </a:pPr>
                      <a:r>
                        <a:rPr lang="en-US" sz="1200"/>
                        <a:t>Dates</a:t>
                      </a:r>
                      <a:endParaRPr sz="1200"/>
                    </a:p>
                  </a:txBody>
                  <a:tcPr marT="45725" marB="45725" marR="91450" marL="91450"/>
                </a:tc>
              </a:tr>
              <a:tr h="675650">
                <a:tc gridSpan="3">
                  <a:txBody>
                    <a:bodyPr/>
                    <a:lstStyle/>
                    <a:p>
                      <a:pPr indent="0" lvl="0" marL="0" marR="0" rtl="0" algn="l">
                        <a:spcBef>
                          <a:spcPts val="0"/>
                        </a:spcBef>
                        <a:spcAft>
                          <a:spcPts val="0"/>
                        </a:spcAft>
                        <a:buNone/>
                      </a:pPr>
                      <a:r>
                        <a:rPr b="1" lang="en-US" sz="1600">
                          <a:solidFill>
                            <a:schemeClr val="lt2"/>
                          </a:solidFill>
                        </a:rPr>
                        <a:t>Webinars</a:t>
                      </a:r>
                      <a:endParaRPr b="1" sz="1600">
                        <a:solidFill>
                          <a:schemeClr val="lt2"/>
                        </a:solidFill>
                      </a:endParaRPr>
                    </a:p>
                  </a:txBody>
                  <a:tcPr marT="45725" marB="45725" marR="91450" marL="91450" anchor="ctr"/>
                </a:tc>
                <a:tc hMerge="1"/>
                <a:tc hMerge="1"/>
                <a:tc>
                  <a:txBody>
                    <a:bodyPr/>
                    <a:lstStyle/>
                    <a:p>
                      <a:pPr indent="0" lvl="0" marL="0" marR="0" rtl="0" algn="l">
                        <a:spcBef>
                          <a:spcPts val="0"/>
                        </a:spcBef>
                        <a:spcAft>
                          <a:spcPts val="0"/>
                        </a:spcAft>
                        <a:buNone/>
                      </a:pPr>
                      <a:r>
                        <a:t/>
                      </a:r>
                      <a:endParaRPr b="1" sz="1400">
                        <a:solidFill>
                          <a:schemeClr val="lt2"/>
                        </a:solidFill>
                      </a:endParaRPr>
                    </a:p>
                  </a:txBody>
                  <a:tcPr marT="45725" marB="45725" marR="91450" marL="91450" anchor="ctr"/>
                </a:tc>
              </a:tr>
              <a:tr h="675650">
                <a:tc>
                  <a:txBody>
                    <a:bodyPr/>
                    <a:lstStyle/>
                    <a:p>
                      <a:pPr indent="0" lvl="0" marL="0" marR="0" rtl="0" algn="l">
                        <a:spcBef>
                          <a:spcPts val="0"/>
                        </a:spcBef>
                        <a:spcAft>
                          <a:spcPts val="0"/>
                        </a:spcAft>
                        <a:buNone/>
                      </a:pPr>
                      <a:r>
                        <a:rPr lang="en-US" sz="1200"/>
                        <a:t>Global Security </a:t>
                      </a:r>
                      <a:br>
                        <a:rPr lang="en-US" sz="1200"/>
                      </a:br>
                      <a:r>
                        <a:rPr lang="en-US" sz="1200"/>
                        <a:t>Analyst Webinar</a:t>
                      </a:r>
                      <a:endParaRPr sz="1200"/>
                    </a:p>
                  </a:txBody>
                  <a:tcPr marT="45725" marB="45725" marR="91450" marL="91450"/>
                </a:tc>
                <a:tc>
                  <a:txBody>
                    <a:bodyPr/>
                    <a:lstStyle/>
                    <a:p>
                      <a:pPr indent="0" lvl="0" marL="0" marR="0" rtl="0" algn="l">
                        <a:spcBef>
                          <a:spcPts val="0"/>
                        </a:spcBef>
                        <a:spcAft>
                          <a:spcPts val="0"/>
                        </a:spcAft>
                        <a:buNone/>
                      </a:pPr>
                      <a:r>
                        <a:rPr lang="en-US" sz="1200"/>
                        <a:t>Focus on Retail Security at a high level for global appeal. Repurpose content for additional exposure.</a:t>
                      </a:r>
                      <a:endParaRPr sz="1200"/>
                    </a:p>
                  </a:txBody>
                  <a:tcPr marT="45725" marB="45725" marR="91450" marL="91450"/>
                </a:tc>
                <a:tc>
                  <a:txBody>
                    <a:bodyPr/>
                    <a:lstStyle/>
                    <a:p>
                      <a:pPr indent="0" lvl="0" marL="0" marR="0" rtl="0" algn="l">
                        <a:spcBef>
                          <a:spcPts val="0"/>
                        </a:spcBef>
                        <a:spcAft>
                          <a:spcPts val="0"/>
                        </a:spcAft>
                        <a:buNone/>
                      </a:pPr>
                      <a:r>
                        <a:rPr lang="en-US" sz="1200"/>
                        <a:t>Global Mktg/Content Marketing/Analyst firm</a:t>
                      </a:r>
                      <a:endParaRPr/>
                    </a:p>
                  </a:txBody>
                  <a:tcPr marT="45725" marB="45725" marR="91450" marL="91450"/>
                </a:tc>
                <a:tc>
                  <a:txBody>
                    <a:bodyPr/>
                    <a:lstStyle/>
                    <a:p>
                      <a:pPr indent="0" lvl="0" marL="0" marR="0" rtl="0" algn="l">
                        <a:spcBef>
                          <a:spcPts val="0"/>
                        </a:spcBef>
                        <a:spcAft>
                          <a:spcPts val="0"/>
                        </a:spcAft>
                        <a:buNone/>
                      </a:pPr>
                      <a:r>
                        <a:rPr lang="en-US" sz="1200"/>
                        <a:t>Early April</a:t>
                      </a:r>
                      <a:endParaRPr/>
                    </a:p>
                  </a:txBody>
                  <a:tcPr marT="45725" marB="45725" marR="91450" marL="91450"/>
                </a:tc>
              </a:tr>
              <a:tr h="675650">
                <a:tc>
                  <a:txBody>
                    <a:bodyPr/>
                    <a:lstStyle/>
                    <a:p>
                      <a:pPr indent="0" lvl="0" marL="0" marR="0" rtl="0" algn="l">
                        <a:spcBef>
                          <a:spcPts val="0"/>
                        </a:spcBef>
                        <a:spcAft>
                          <a:spcPts val="0"/>
                        </a:spcAft>
                        <a:buNone/>
                      </a:pPr>
                      <a:r>
                        <a:rPr lang="en-US" sz="1200"/>
                        <a:t>Global security webinar series –</a:t>
                      </a:r>
                      <a:r>
                        <a:rPr lang="en-US" sz="1200"/>
                        <a:t> North America Focus</a:t>
                      </a:r>
                      <a:endParaRPr sz="1200"/>
                    </a:p>
                  </a:txBody>
                  <a:tcPr marT="45725" marB="45725" marR="91450" marL="91450"/>
                </a:tc>
                <a:tc>
                  <a:txBody>
                    <a:bodyPr/>
                    <a:lstStyle/>
                    <a:p>
                      <a:pPr indent="0" lvl="0" marL="0" marR="0" rtl="0" algn="l">
                        <a:spcBef>
                          <a:spcPts val="0"/>
                        </a:spcBef>
                        <a:spcAft>
                          <a:spcPts val="0"/>
                        </a:spcAft>
                        <a:buNone/>
                      </a:pPr>
                      <a:r>
                        <a:rPr lang="en-US" sz="1200"/>
                        <a:t>Host a</a:t>
                      </a:r>
                      <a:r>
                        <a:rPr lang="en-US" sz="1200"/>
                        <a:t> series (3) of North-America focused webinars on EMV, Encryption &amp; Tokenization, and Estate Management. </a:t>
                      </a:r>
                      <a:br>
                        <a:rPr lang="en-US" sz="1200"/>
                      </a:br>
                      <a:br>
                        <a:rPr lang="en-US" sz="1200"/>
                      </a:br>
                      <a:r>
                        <a:rPr lang="en-US" sz="1200"/>
                        <a:t>Use materials from this series and develop a “toolkit” for regional webinars or activities:</a:t>
                      </a:r>
                      <a:endParaRPr/>
                    </a:p>
                    <a:p>
                      <a:pPr indent="-171450" lvl="0" marL="171450" marR="0" rtl="0" algn="l">
                        <a:spcBef>
                          <a:spcPts val="0"/>
                        </a:spcBef>
                        <a:spcAft>
                          <a:spcPts val="0"/>
                        </a:spcAft>
                        <a:buClr>
                          <a:schemeClr val="dk1"/>
                        </a:buClr>
                        <a:buSzPts val="1200"/>
                        <a:buFont typeface="Arial"/>
                        <a:buChar char="-"/>
                      </a:pPr>
                      <a:r>
                        <a:rPr lang="en-US" sz="1200"/>
                        <a:t>email/website graphics</a:t>
                      </a:r>
                      <a:endParaRPr/>
                    </a:p>
                    <a:p>
                      <a:pPr indent="-171450" lvl="0" marL="171450" marR="0" rtl="0" algn="l">
                        <a:spcBef>
                          <a:spcPts val="0"/>
                        </a:spcBef>
                        <a:spcAft>
                          <a:spcPts val="0"/>
                        </a:spcAft>
                        <a:buClr>
                          <a:schemeClr val="dk1"/>
                        </a:buClr>
                        <a:buSzPts val="1200"/>
                        <a:buFont typeface="Arial"/>
                        <a:buChar char="-"/>
                      </a:pPr>
                      <a:r>
                        <a:rPr lang="en-US" sz="1200"/>
                        <a:t>data points</a:t>
                      </a:r>
                      <a:endParaRPr/>
                    </a:p>
                    <a:p>
                      <a:pPr indent="-171450" lvl="0" marL="171450" marR="0" rtl="0" algn="l">
                        <a:spcBef>
                          <a:spcPts val="0"/>
                        </a:spcBef>
                        <a:spcAft>
                          <a:spcPts val="0"/>
                        </a:spcAft>
                        <a:buClr>
                          <a:schemeClr val="dk1"/>
                        </a:buClr>
                        <a:buSzPts val="1200"/>
                        <a:buFont typeface="Arial"/>
                        <a:buChar char="-"/>
                      </a:pPr>
                      <a:r>
                        <a:rPr lang="en-US" sz="1200"/>
                        <a:t>Webex template</a:t>
                      </a:r>
                      <a:endParaRPr/>
                    </a:p>
                    <a:p>
                      <a:pPr indent="0" lvl="0" marL="0" marR="0" rtl="0" algn="l">
                        <a:spcBef>
                          <a:spcPts val="0"/>
                        </a:spcBef>
                        <a:spcAft>
                          <a:spcPts val="0"/>
                        </a:spcAft>
                        <a:buNone/>
                      </a:pPr>
                      <a:r>
                        <a:t/>
                      </a:r>
                      <a:endParaRPr sz="1200"/>
                    </a:p>
                  </a:txBody>
                  <a:tcPr marT="45725" marB="45725" marR="91450" marL="91450"/>
                </a:tc>
                <a:tc>
                  <a:txBody>
                    <a:bodyPr/>
                    <a:lstStyle/>
                    <a:p>
                      <a:pPr indent="-171450" lvl="0" marL="171450" marR="0" rtl="0" algn="l">
                        <a:spcBef>
                          <a:spcPts val="0"/>
                        </a:spcBef>
                        <a:spcAft>
                          <a:spcPts val="0"/>
                        </a:spcAft>
                        <a:buClr>
                          <a:schemeClr val="dk1"/>
                        </a:buClr>
                        <a:buSzPts val="1200"/>
                        <a:buFont typeface="Arial"/>
                        <a:buChar char="•"/>
                      </a:pPr>
                      <a:r>
                        <a:rPr lang="en-US" sz="1200"/>
                        <a:t>Communications  - lead webinar positioning.  </a:t>
                      </a:r>
                      <a:endParaRPr sz="1200"/>
                    </a:p>
                    <a:p>
                      <a:pPr indent="-171450" lvl="0" marL="171450" marR="0" rtl="0" algn="l">
                        <a:spcBef>
                          <a:spcPts val="0"/>
                        </a:spcBef>
                        <a:spcAft>
                          <a:spcPts val="0"/>
                        </a:spcAft>
                        <a:buClr>
                          <a:schemeClr val="dk1"/>
                        </a:buClr>
                        <a:buSzPts val="1200"/>
                        <a:buFont typeface="Arial"/>
                        <a:buChar char="•"/>
                      </a:pPr>
                      <a:r>
                        <a:rPr lang="en-US" sz="1200"/>
                        <a:t>Global Mktg/Communications - devise content and speakers for each webinar.  </a:t>
                      </a:r>
                      <a:endParaRPr sz="1200"/>
                    </a:p>
                    <a:p>
                      <a:pPr indent="-171450" lvl="0" marL="171450" marR="0" rtl="0" algn="l">
                        <a:spcBef>
                          <a:spcPts val="0"/>
                        </a:spcBef>
                        <a:spcAft>
                          <a:spcPts val="0"/>
                        </a:spcAft>
                        <a:buClr>
                          <a:schemeClr val="dk1"/>
                        </a:buClr>
                        <a:buSzPts val="1200"/>
                        <a:buFont typeface="Arial"/>
                        <a:buChar char="•"/>
                      </a:pPr>
                      <a:r>
                        <a:rPr lang="en-US" sz="1200"/>
                        <a:t>Digital - Support execution and development of supporting email campaign. </a:t>
                      </a:r>
                      <a:endParaRPr sz="1200"/>
                    </a:p>
                    <a:p>
                      <a:pPr indent="-171450" lvl="0" marL="171450" marR="0" rtl="0" algn="l">
                        <a:spcBef>
                          <a:spcPts val="0"/>
                        </a:spcBef>
                        <a:spcAft>
                          <a:spcPts val="0"/>
                        </a:spcAft>
                        <a:buClr>
                          <a:schemeClr val="dk1"/>
                        </a:buClr>
                        <a:buSzPts val="1200"/>
                        <a:buFont typeface="Arial"/>
                        <a:buChar char="•"/>
                      </a:pPr>
                      <a:r>
                        <a:rPr lang="en-US" sz="1200"/>
                        <a:t>Brand  - Support series branding and positioning. </a:t>
                      </a:r>
                      <a:endParaRPr/>
                    </a:p>
                  </a:txBody>
                  <a:tcPr marT="45725" marB="45725" marR="91450" marL="91450"/>
                </a:tc>
                <a:tc>
                  <a:txBody>
                    <a:bodyPr/>
                    <a:lstStyle/>
                    <a:p>
                      <a:pPr indent="0" lvl="0" marL="0" marR="0" rtl="0" algn="l">
                        <a:spcBef>
                          <a:spcPts val="0"/>
                        </a:spcBef>
                        <a:spcAft>
                          <a:spcPts val="0"/>
                        </a:spcAft>
                        <a:buNone/>
                      </a:pPr>
                      <a:r>
                        <a:rPr lang="en-US" sz="1200"/>
                        <a:t>Late April – Early June</a:t>
                      </a:r>
                      <a:endParaRPr/>
                    </a:p>
                  </a:txBody>
                  <a:tcPr marT="45725" marB="45725" marR="91450" marL="9145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0"/>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GLOBAL SECURITY WEBINAR SUPPORTING ACTIVITIES</a:t>
            </a:r>
            <a:endParaRPr/>
          </a:p>
        </p:txBody>
      </p:sp>
      <p:sp>
        <p:nvSpPr>
          <p:cNvPr id="192" name="Google Shape;192;p10"/>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3" name="Google Shape;193;p10"/>
          <p:cNvGraphicFramePr/>
          <p:nvPr/>
        </p:nvGraphicFramePr>
        <p:xfrm>
          <a:off x="304801" y="759284"/>
          <a:ext cx="3000000" cy="3000000"/>
        </p:xfrm>
        <a:graphic>
          <a:graphicData uri="http://schemas.openxmlformats.org/drawingml/2006/table">
            <a:tbl>
              <a:tblPr bandRow="1" firstRow="1">
                <a:noFill/>
                <a:tableStyleId>{94428077-987F-4421-9C7E-EFDCF369BCE5}</a:tableStyleId>
              </a:tblPr>
              <a:tblGrid>
                <a:gridCol w="1262750"/>
                <a:gridCol w="3077925"/>
                <a:gridCol w="2824850"/>
                <a:gridCol w="1368875"/>
              </a:tblGrid>
              <a:tr h="359225">
                <a:tc>
                  <a:txBody>
                    <a:bodyPr/>
                    <a:lstStyle/>
                    <a:p>
                      <a:pPr indent="0" lvl="0" marL="0" marR="0" rtl="0" algn="ctr">
                        <a:spcBef>
                          <a:spcPts val="0"/>
                        </a:spcBef>
                        <a:spcAft>
                          <a:spcPts val="0"/>
                        </a:spcAft>
                        <a:buNone/>
                      </a:pPr>
                      <a:r>
                        <a:rPr lang="en-US" sz="1200"/>
                        <a:t>Content</a:t>
                      </a:r>
                      <a:endParaRPr sz="1200"/>
                    </a:p>
                  </a:txBody>
                  <a:tcPr marT="45725" marB="45725" marR="91450" marL="91450"/>
                </a:tc>
                <a:tc>
                  <a:txBody>
                    <a:bodyPr/>
                    <a:lstStyle/>
                    <a:p>
                      <a:pPr indent="0" lvl="0" marL="0" marR="0" rtl="0" algn="ctr">
                        <a:spcBef>
                          <a:spcPts val="0"/>
                        </a:spcBef>
                        <a:spcAft>
                          <a:spcPts val="0"/>
                        </a:spcAft>
                        <a:buNone/>
                      </a:pPr>
                      <a:r>
                        <a:rPr lang="en-US" sz="1200"/>
                        <a:t>Description</a:t>
                      </a:r>
                      <a:endParaRPr sz="1200"/>
                    </a:p>
                  </a:txBody>
                  <a:tcPr marT="45725" marB="45725" marR="91450" marL="91450"/>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Conten</a:t>
                      </a:r>
                      <a:r>
                        <a:rPr lang="en-US" sz="1200"/>
                        <a:t>t producers</a:t>
                      </a:r>
                      <a:endParaRPr sz="1200"/>
                    </a:p>
                    <a:p>
                      <a:pPr indent="0" lvl="0" marL="0" marR="0" rtl="0" algn="ctr">
                        <a:spcBef>
                          <a:spcPts val="0"/>
                        </a:spcBef>
                        <a:spcAft>
                          <a:spcPts val="0"/>
                        </a:spcAft>
                        <a:buNone/>
                      </a:pPr>
                      <a:r>
                        <a:t/>
                      </a:r>
                      <a:endParaRPr sz="1200"/>
                    </a:p>
                  </a:txBody>
                  <a:tcPr marT="45725" marB="45725" marR="91450" marL="91450"/>
                </a:tc>
                <a:tc>
                  <a:txBody>
                    <a:bodyPr/>
                    <a:lstStyle/>
                    <a:p>
                      <a:pPr indent="0" lvl="0" marL="0" marR="0" rtl="0" algn="ctr">
                        <a:spcBef>
                          <a:spcPts val="0"/>
                        </a:spcBef>
                        <a:spcAft>
                          <a:spcPts val="0"/>
                        </a:spcAft>
                        <a:buNone/>
                      </a:pPr>
                      <a:r>
                        <a:rPr lang="en-US" sz="1200"/>
                        <a:t>Date</a:t>
                      </a:r>
                      <a:endParaRPr sz="1200"/>
                    </a:p>
                  </a:txBody>
                  <a:tcPr marT="45725" marB="45725" marR="91450" marL="91450"/>
                </a:tc>
              </a:tr>
              <a:tr h="675650">
                <a:tc>
                  <a:txBody>
                    <a:bodyPr/>
                    <a:lstStyle/>
                    <a:p>
                      <a:pPr indent="0" lvl="0" marL="0" marR="0" rtl="0" algn="l">
                        <a:spcBef>
                          <a:spcPts val="0"/>
                        </a:spcBef>
                        <a:spcAft>
                          <a:spcPts val="0"/>
                        </a:spcAft>
                        <a:buNone/>
                      </a:pPr>
                      <a:r>
                        <a:rPr lang="en-US" sz="1200"/>
                        <a:t>Webinar</a:t>
                      </a:r>
                      <a:r>
                        <a:rPr lang="en-US" sz="1200"/>
                        <a:t> </a:t>
                      </a:r>
                      <a:r>
                        <a:rPr lang="en-US" sz="1200"/>
                        <a:t>Promotion</a:t>
                      </a:r>
                      <a:endParaRPr sz="1200"/>
                    </a:p>
                  </a:txBody>
                  <a:tcPr marT="45725" marB="45725" marR="91450" marL="91450"/>
                </a:tc>
                <a:tc>
                  <a:txBody>
                    <a:bodyPr/>
                    <a:lstStyle/>
                    <a:p>
                      <a:pPr indent="0" lvl="0" marL="0" marR="0" rtl="0" algn="l">
                        <a:spcBef>
                          <a:spcPts val="0"/>
                        </a:spcBef>
                        <a:spcAft>
                          <a:spcPts val="0"/>
                        </a:spcAft>
                        <a:buNone/>
                      </a:pPr>
                      <a:r>
                        <a:rPr lang="en-US" sz="1200"/>
                        <a:t>Global marketing promote the webinar/webinar series with SEO/SEM and paid Social Media ads.</a:t>
                      </a:r>
                      <a:br>
                        <a:rPr lang="en-US" sz="1200"/>
                      </a:br>
                      <a:r>
                        <a:rPr lang="en-US" sz="1200"/>
                        <a:t>Promote at least 3 weeks before/after for a total of ~5 months of online media.</a:t>
                      </a:r>
                      <a:endParaRPr/>
                    </a:p>
                  </a:txBody>
                  <a:tcPr marT="45725" marB="45725" marR="91450" marL="91450"/>
                </a:tc>
                <a:tc>
                  <a:txBody>
                    <a:bodyPr/>
                    <a:lstStyle/>
                    <a:p>
                      <a:pPr indent="0" lvl="0" marL="0" marR="0" rtl="0" algn="l">
                        <a:spcBef>
                          <a:spcPts val="0"/>
                        </a:spcBef>
                        <a:spcAft>
                          <a:spcPts val="0"/>
                        </a:spcAft>
                        <a:buNone/>
                      </a:pPr>
                      <a:r>
                        <a:rPr lang="en-US" sz="1200"/>
                        <a:t>Digital to lead media planning.  Solution MKTG to work with Regions on promotion plans.  Suggest Regional Marketing also provide  “local” external marketing plan for campaign period – Digital MKTG to provide media guidance.</a:t>
                      </a:r>
                      <a:endParaRPr/>
                    </a:p>
                  </a:txBody>
                  <a:tcPr marT="45725" marB="45725" marR="91450" marL="91450"/>
                </a:tc>
                <a:tc>
                  <a:txBody>
                    <a:bodyPr/>
                    <a:lstStyle/>
                    <a:p>
                      <a:pPr indent="0" lvl="0" marL="0" marR="0" rtl="0" algn="l">
                        <a:spcBef>
                          <a:spcPts val="0"/>
                        </a:spcBef>
                        <a:spcAft>
                          <a:spcPts val="0"/>
                        </a:spcAft>
                        <a:buNone/>
                      </a:pPr>
                      <a:r>
                        <a:rPr lang="en-US" sz="1200"/>
                        <a:t>March – May</a:t>
                      </a:r>
                      <a:endParaRPr/>
                    </a:p>
                  </a:txBody>
                  <a:tcPr marT="45725" marB="45725" marR="91450" marL="91450"/>
                </a:tc>
              </a:tr>
              <a:tr h="675650">
                <a:tc>
                  <a:txBody>
                    <a:bodyPr/>
                    <a:lstStyle/>
                    <a:p>
                      <a:pPr indent="0" lvl="0" marL="0" marR="0" rtl="0" algn="l">
                        <a:spcBef>
                          <a:spcPts val="0"/>
                        </a:spcBef>
                        <a:spcAft>
                          <a:spcPts val="0"/>
                        </a:spcAft>
                        <a:buNone/>
                      </a:pPr>
                      <a:r>
                        <a:rPr lang="en-US" sz="1200"/>
                        <a:t>Drip</a:t>
                      </a:r>
                      <a:r>
                        <a:rPr lang="en-US" sz="1200"/>
                        <a:t> marketing</a:t>
                      </a:r>
                      <a:endParaRPr sz="1200"/>
                    </a:p>
                  </a:txBody>
                  <a:tcPr marT="45725" marB="45725" marR="91450" marL="91450"/>
                </a:tc>
                <a:tc>
                  <a:txBody>
                    <a:bodyPr/>
                    <a:lstStyle/>
                    <a:p>
                      <a:pPr indent="0" lvl="0" marL="0" marR="0" rtl="0" algn="l">
                        <a:spcBef>
                          <a:spcPts val="0"/>
                        </a:spcBef>
                        <a:spcAft>
                          <a:spcPts val="0"/>
                        </a:spcAft>
                        <a:buNone/>
                      </a:pPr>
                      <a:r>
                        <a:rPr lang="en-US" sz="1200"/>
                        <a:t>Email content to further drive awareness of revised content on the </a:t>
                      </a:r>
                      <a:r>
                        <a:rPr lang="en-US" sz="1200" u="sng"/>
                        <a:t>VeriFone Security Micro Site</a:t>
                      </a:r>
                      <a:r>
                        <a:rPr lang="en-US" sz="1200"/>
                        <a:t>.</a:t>
                      </a:r>
                      <a:endParaRPr/>
                    </a:p>
                  </a:txBody>
                  <a:tcPr marT="45725" marB="45725" marR="91450" marL="91450"/>
                </a:tc>
                <a:tc>
                  <a:txBody>
                    <a:bodyPr/>
                    <a:lstStyle/>
                    <a:p>
                      <a:pPr indent="0" lvl="0" marL="0" marR="0" rtl="0" algn="l">
                        <a:spcBef>
                          <a:spcPts val="0"/>
                        </a:spcBef>
                        <a:spcAft>
                          <a:spcPts val="0"/>
                        </a:spcAft>
                        <a:buNone/>
                      </a:pPr>
                      <a:r>
                        <a:rPr lang="en-US" sz="1200"/>
                        <a:t>Solution MKTG to provide content for drip marketing and micro site.  Digital to oversee execution of deliverables working with Brand.</a:t>
                      </a:r>
                      <a:endParaRPr/>
                    </a:p>
                  </a:txBody>
                  <a:tcPr marT="45725" marB="45725" marR="91450" marL="91450"/>
                </a:tc>
                <a:tc>
                  <a:txBody>
                    <a:bodyPr/>
                    <a:lstStyle/>
                    <a:p>
                      <a:pPr indent="0" lvl="0" marL="0" marR="0" rtl="0" algn="l">
                        <a:spcBef>
                          <a:spcPts val="0"/>
                        </a:spcBef>
                        <a:spcAft>
                          <a:spcPts val="0"/>
                        </a:spcAft>
                        <a:buNone/>
                      </a:pPr>
                      <a:r>
                        <a:rPr lang="en-US" sz="1200"/>
                        <a:t>March – June</a:t>
                      </a:r>
                      <a:endParaRPr/>
                    </a:p>
                  </a:txBody>
                  <a:tcPr marT="45725" marB="45725" marR="91450" marL="91450"/>
                </a:tc>
              </a:tr>
              <a:tr h="826225">
                <a:tc>
                  <a:txBody>
                    <a:bodyPr/>
                    <a:lstStyle/>
                    <a:p>
                      <a:pPr indent="0" lvl="0" marL="0" marR="0" rtl="0" algn="l">
                        <a:spcBef>
                          <a:spcPts val="0"/>
                        </a:spcBef>
                        <a:spcAft>
                          <a:spcPts val="0"/>
                        </a:spcAft>
                        <a:buNone/>
                      </a:pPr>
                      <a:r>
                        <a:rPr lang="en-US" sz="1200"/>
                        <a:t>Micro Site</a:t>
                      </a:r>
                      <a:endParaRPr sz="1200"/>
                    </a:p>
                  </a:txBody>
                  <a:tcPr marT="45725" marB="45725" marR="91450" marL="91450"/>
                </a:tc>
                <a:tc>
                  <a:txBody>
                    <a:bodyPr/>
                    <a:lstStyle/>
                    <a:p>
                      <a:pPr indent="0" lvl="0" marL="0" marR="0" rtl="0" algn="l">
                        <a:spcBef>
                          <a:spcPts val="0"/>
                        </a:spcBef>
                        <a:spcAft>
                          <a:spcPts val="0"/>
                        </a:spcAft>
                        <a:buNone/>
                      </a:pPr>
                      <a:r>
                        <a:rPr lang="en-US" sz="1200"/>
                        <a:t>Micro site would mirror the identity and three areas of focus.  Site would have additional </a:t>
                      </a:r>
                      <a:r>
                        <a:rPr lang="en-US" sz="1200" u="sng"/>
                        <a:t>gated content </a:t>
                      </a:r>
                      <a:r>
                        <a:rPr lang="en-US" sz="1200"/>
                        <a:t>and lead forms.  All integrated with </a:t>
                      </a:r>
                      <a:r>
                        <a:rPr lang="en-US" sz="1200" u="sng"/>
                        <a:t>SFDC</a:t>
                      </a:r>
                      <a:r>
                        <a:rPr lang="en-US" sz="1200"/>
                        <a:t>.</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lang="en-US" sz="1200"/>
                        <a:t>Solution MKTG to provide content for drip marketing and micro site.  Digital to oversee execution of deliverables working with Brand.</a:t>
                      </a:r>
                      <a:endParaRPr sz="1200"/>
                    </a:p>
                  </a:txBody>
                  <a:tcPr marT="45725" marB="45725" marR="91450" marL="91450"/>
                </a:tc>
                <a:tc>
                  <a:txBody>
                    <a:bodyPr/>
                    <a:lstStyle/>
                    <a:p>
                      <a:pPr indent="0" lvl="0" marL="0" marR="0" rtl="0" algn="l">
                        <a:spcBef>
                          <a:spcPts val="0"/>
                        </a:spcBef>
                        <a:spcAft>
                          <a:spcPts val="0"/>
                        </a:spcAft>
                        <a:buNone/>
                      </a:pPr>
                      <a:r>
                        <a:rPr lang="en-US" sz="1200"/>
                        <a:t>March</a:t>
                      </a:r>
                      <a:endParaRPr/>
                    </a:p>
                  </a:txBody>
                  <a:tcPr marT="45725" marB="45725" marR="91450" marL="91450"/>
                </a:tc>
              </a:tr>
              <a:tr h="675650">
                <a:tc>
                  <a:txBody>
                    <a:bodyPr/>
                    <a:lstStyle/>
                    <a:p>
                      <a:pPr indent="0" lvl="0" marL="0" marR="0" rtl="0" algn="l">
                        <a:spcBef>
                          <a:spcPts val="0"/>
                        </a:spcBef>
                        <a:spcAft>
                          <a:spcPts val="0"/>
                        </a:spcAft>
                        <a:buNone/>
                      </a:pPr>
                      <a:r>
                        <a:rPr lang="en-US" sz="1200"/>
                        <a:t>SFDC integration</a:t>
                      </a:r>
                      <a:endParaRPr sz="1200"/>
                    </a:p>
                  </a:txBody>
                  <a:tcPr marT="45725" marB="45725" marR="91450" marL="91450"/>
                </a:tc>
                <a:tc>
                  <a:txBody>
                    <a:bodyPr/>
                    <a:lstStyle/>
                    <a:p>
                      <a:pPr indent="0" lvl="0" marL="0" marR="0" rtl="0" algn="l">
                        <a:spcBef>
                          <a:spcPts val="0"/>
                        </a:spcBef>
                        <a:spcAft>
                          <a:spcPts val="0"/>
                        </a:spcAft>
                        <a:buNone/>
                      </a:pPr>
                      <a:r>
                        <a:rPr lang="en-US" sz="1200"/>
                        <a:t>Pilot project with NA Sales to have closer visibility into the sales cycle. Work with NA Marketing &amp; Sales to track leads / opportunities / opportunity conversion during the campaign period.</a:t>
                      </a:r>
                      <a:endParaRPr/>
                    </a:p>
                  </a:txBody>
                  <a:tcPr marT="45725" marB="45725" marR="91450" marL="91450"/>
                </a:tc>
                <a:tc>
                  <a:txBody>
                    <a:bodyPr/>
                    <a:lstStyle/>
                    <a:p>
                      <a:pPr indent="0" lvl="0" marL="0" marR="0" rtl="0" algn="l">
                        <a:spcBef>
                          <a:spcPts val="0"/>
                        </a:spcBef>
                        <a:spcAft>
                          <a:spcPts val="0"/>
                        </a:spcAft>
                        <a:buNone/>
                      </a:pPr>
                      <a:r>
                        <a:rPr lang="en-US" sz="1200"/>
                        <a:t>Digital to work with NA Regional team to setup pilot and reporting.</a:t>
                      </a:r>
                      <a:endParaRPr/>
                    </a:p>
                  </a:txBody>
                  <a:tcPr marT="45725" marB="45725" marR="91450" marL="91450"/>
                </a:tc>
                <a:tc>
                  <a:txBody>
                    <a:bodyPr/>
                    <a:lstStyle/>
                    <a:p>
                      <a:pPr indent="0" lvl="0" marL="0" marR="0" rtl="0" algn="l">
                        <a:spcBef>
                          <a:spcPts val="0"/>
                        </a:spcBef>
                        <a:spcAft>
                          <a:spcPts val="0"/>
                        </a:spcAft>
                        <a:buNone/>
                      </a:pPr>
                      <a:r>
                        <a:rPr lang="en-US" sz="1200"/>
                        <a:t>March</a:t>
                      </a:r>
                      <a:endParaRPr/>
                    </a:p>
                  </a:txBody>
                  <a:tcPr marT="45725" marB="45725" marR="91450" marL="91450"/>
                </a:tc>
              </a:tr>
              <a:tr h="675650">
                <a:tc>
                  <a:txBody>
                    <a:bodyPr/>
                    <a:lstStyle/>
                    <a:p>
                      <a:pPr indent="0" lvl="0" marL="0" marR="0" rtl="0" algn="l">
                        <a:spcBef>
                          <a:spcPts val="0"/>
                        </a:spcBef>
                        <a:spcAft>
                          <a:spcPts val="0"/>
                        </a:spcAft>
                        <a:buNone/>
                      </a:pPr>
                      <a:r>
                        <a:rPr lang="en-US" sz="1200"/>
                        <a:t>Gated micro site content</a:t>
                      </a:r>
                      <a:endParaRPr sz="1200"/>
                    </a:p>
                  </a:txBody>
                  <a:tcPr marT="45725" marB="45725" marR="91450" marL="91450"/>
                </a:tc>
                <a:tc>
                  <a:txBody>
                    <a:bodyPr/>
                    <a:lstStyle/>
                    <a:p>
                      <a:pPr indent="0" lvl="0" marL="0" marR="0" rtl="0" algn="l">
                        <a:spcBef>
                          <a:spcPts val="0"/>
                        </a:spcBef>
                        <a:spcAft>
                          <a:spcPts val="0"/>
                        </a:spcAft>
                        <a:buNone/>
                      </a:pPr>
                      <a:r>
                        <a:rPr lang="en-US" sz="1200" u="sng"/>
                        <a:t>Videos clips</a:t>
                      </a:r>
                      <a:r>
                        <a:rPr lang="en-US" sz="1200" u="none"/>
                        <a:t> </a:t>
                      </a:r>
                      <a:r>
                        <a:rPr lang="en-US" sz="1200"/>
                        <a:t>and </a:t>
                      </a:r>
                      <a:r>
                        <a:rPr lang="en-US" sz="1200" u="sng"/>
                        <a:t>white papers</a:t>
                      </a:r>
                      <a:endParaRPr sz="1200"/>
                    </a:p>
                  </a:txBody>
                  <a:tcPr marT="45725" marB="45725" marR="91450" marL="91450"/>
                </a:tc>
                <a:tc>
                  <a:txBody>
                    <a:bodyPr/>
                    <a:lstStyle/>
                    <a:p>
                      <a:pPr indent="0" lvl="0" marL="0" marR="0" rtl="0" algn="l">
                        <a:spcBef>
                          <a:spcPts val="0"/>
                        </a:spcBef>
                        <a:spcAft>
                          <a:spcPts val="0"/>
                        </a:spcAft>
                        <a:buNone/>
                      </a:pPr>
                      <a:r>
                        <a:rPr lang="en-US" sz="1200"/>
                        <a:t>Solution MKTG &amp; Communications to oversee video clip &amp; white paper production.</a:t>
                      </a:r>
                      <a:endParaRPr/>
                    </a:p>
                  </a:txBody>
                  <a:tcPr marT="45725" marB="45725" marR="91450" marL="91450"/>
                </a:tc>
                <a:tc>
                  <a:txBody>
                    <a:bodyPr/>
                    <a:lstStyle/>
                    <a:p>
                      <a:pPr indent="0" lvl="0" marL="0" marR="0" rtl="0" algn="l">
                        <a:spcBef>
                          <a:spcPts val="0"/>
                        </a:spcBef>
                        <a:spcAft>
                          <a:spcPts val="0"/>
                        </a:spcAft>
                        <a:buNone/>
                      </a:pPr>
                      <a:r>
                        <a:rPr lang="en-US" sz="1200"/>
                        <a:t>March – June</a:t>
                      </a:r>
                      <a:endParaRPr/>
                    </a:p>
                    <a:p>
                      <a:pPr indent="0" lvl="0" marL="0" marR="0" rtl="0" algn="l">
                        <a:spcBef>
                          <a:spcPts val="0"/>
                        </a:spcBef>
                        <a:spcAft>
                          <a:spcPts val="0"/>
                        </a:spcAft>
                        <a:buNone/>
                      </a:pPr>
                      <a:r>
                        <a:t/>
                      </a:r>
                      <a:endParaRPr sz="1200"/>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1"/>
          <p:cNvSpPr txBox="1"/>
          <p:nvPr>
            <p:ph type="title"/>
          </p:nvPr>
        </p:nvSpPr>
        <p:spPr>
          <a:xfrm>
            <a:off x="1013143" y="162295"/>
            <a:ext cx="7696200" cy="32316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2100"/>
              <a:buFont typeface="Arial Narrow"/>
              <a:buNone/>
            </a:pPr>
            <a:r>
              <a:rPr lang="en-US"/>
              <a:t>GLOBAL SECURITY – ADDITIONAL CONTENT &amp; ROLES</a:t>
            </a:r>
            <a:endParaRPr/>
          </a:p>
        </p:txBody>
      </p:sp>
      <p:sp>
        <p:nvSpPr>
          <p:cNvPr id="199" name="Google Shape;199;p11"/>
          <p:cNvSpPr txBox="1"/>
          <p:nvPr>
            <p:ph idx="12" type="sldNum"/>
          </p:nvPr>
        </p:nvSpPr>
        <p:spPr>
          <a:xfrm>
            <a:off x="254949"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200" name="Google Shape;200;p11"/>
          <p:cNvGraphicFramePr/>
          <p:nvPr/>
        </p:nvGraphicFramePr>
        <p:xfrm>
          <a:off x="381000" y="1066800"/>
          <a:ext cx="3000000" cy="3000000"/>
        </p:xfrm>
        <a:graphic>
          <a:graphicData uri="http://schemas.openxmlformats.org/drawingml/2006/table">
            <a:tbl>
              <a:tblPr bandRow="1" firstRow="1">
                <a:noFill/>
                <a:tableStyleId>{94428077-987F-4421-9C7E-EFDCF369BCE5}</a:tableStyleId>
              </a:tblPr>
              <a:tblGrid>
                <a:gridCol w="1504950"/>
                <a:gridCol w="2857500"/>
                <a:gridCol w="2743200"/>
                <a:gridCol w="1352550"/>
              </a:tblGrid>
              <a:tr h="337450">
                <a:tc>
                  <a:txBody>
                    <a:bodyPr/>
                    <a:lstStyle/>
                    <a:p>
                      <a:pPr indent="0" lvl="0" marL="0" marR="0" rtl="0" algn="ctr">
                        <a:spcBef>
                          <a:spcPts val="0"/>
                        </a:spcBef>
                        <a:spcAft>
                          <a:spcPts val="0"/>
                        </a:spcAft>
                        <a:buNone/>
                      </a:pPr>
                      <a:r>
                        <a:rPr lang="en-US" sz="1200"/>
                        <a:t>Content</a:t>
                      </a:r>
                      <a:endParaRPr sz="1200"/>
                    </a:p>
                  </a:txBody>
                  <a:tcPr marT="45725" marB="45725" marR="91450" marL="91450"/>
                </a:tc>
                <a:tc>
                  <a:txBody>
                    <a:bodyPr/>
                    <a:lstStyle/>
                    <a:p>
                      <a:pPr indent="0" lvl="0" marL="0" marR="0" rtl="0" algn="ctr">
                        <a:spcBef>
                          <a:spcPts val="0"/>
                        </a:spcBef>
                        <a:spcAft>
                          <a:spcPts val="0"/>
                        </a:spcAft>
                        <a:buNone/>
                      </a:pPr>
                      <a:r>
                        <a:rPr lang="en-US" sz="1200"/>
                        <a:t>Description</a:t>
                      </a:r>
                      <a:endParaRPr sz="1200"/>
                    </a:p>
                  </a:txBody>
                  <a:tcPr marT="45725" marB="45725" marR="91450" marL="91450"/>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Conten</a:t>
                      </a:r>
                      <a:r>
                        <a:rPr lang="en-US" sz="1200"/>
                        <a:t>t producers</a:t>
                      </a:r>
                      <a:endParaRPr sz="1200"/>
                    </a:p>
                    <a:p>
                      <a:pPr indent="0" lvl="0" marL="0" marR="0" rtl="0" algn="ctr">
                        <a:spcBef>
                          <a:spcPts val="0"/>
                        </a:spcBef>
                        <a:spcAft>
                          <a:spcPts val="0"/>
                        </a:spcAft>
                        <a:buNone/>
                      </a:pPr>
                      <a:r>
                        <a:t/>
                      </a:r>
                      <a:endParaRPr sz="1200"/>
                    </a:p>
                  </a:txBody>
                  <a:tcPr marT="45725" marB="45725" marR="91450" marL="91450"/>
                </a:tc>
                <a:tc>
                  <a:txBody>
                    <a:bodyPr/>
                    <a:lstStyle/>
                    <a:p>
                      <a:pPr indent="0" lvl="0" marL="0" marR="0" rtl="0" algn="ctr">
                        <a:spcBef>
                          <a:spcPts val="0"/>
                        </a:spcBef>
                        <a:spcAft>
                          <a:spcPts val="0"/>
                        </a:spcAft>
                        <a:buNone/>
                      </a:pPr>
                      <a:r>
                        <a:rPr lang="en-US" sz="1200"/>
                        <a:t>Date</a:t>
                      </a:r>
                      <a:endParaRPr sz="1200"/>
                    </a:p>
                  </a:txBody>
                  <a:tcPr marT="45725" marB="45725" marR="91450" marL="91450"/>
                </a:tc>
              </a:tr>
              <a:tr h="675650">
                <a:tc gridSpan="4">
                  <a:txBody>
                    <a:bodyPr/>
                    <a:lstStyle/>
                    <a:p>
                      <a:pPr indent="0" lvl="0" marL="0" marR="0" rtl="0" algn="l">
                        <a:spcBef>
                          <a:spcPts val="0"/>
                        </a:spcBef>
                        <a:spcAft>
                          <a:spcPts val="0"/>
                        </a:spcAft>
                        <a:buNone/>
                      </a:pPr>
                      <a:r>
                        <a:rPr b="1" lang="en-US" sz="1600">
                          <a:solidFill>
                            <a:schemeClr val="lt2"/>
                          </a:solidFill>
                        </a:rPr>
                        <a:t>Other Deliverables</a:t>
                      </a:r>
                      <a:endParaRPr b="1" sz="1600">
                        <a:solidFill>
                          <a:schemeClr val="lt2"/>
                        </a:solidFill>
                      </a:endParaRPr>
                    </a:p>
                  </a:txBody>
                  <a:tcPr marT="45725" marB="45725" marR="91450" marL="91450" anchor="ctr"/>
                </a:tc>
                <a:tc hMerge="1"/>
                <a:tc hMerge="1"/>
                <a:tc hMerge="1"/>
              </a:tr>
              <a:tr h="675650">
                <a:tc>
                  <a:txBody>
                    <a:bodyPr/>
                    <a:lstStyle/>
                    <a:p>
                      <a:pPr indent="0" lvl="0" marL="0" marR="0" rtl="0" algn="l">
                        <a:spcBef>
                          <a:spcPts val="0"/>
                        </a:spcBef>
                        <a:spcAft>
                          <a:spcPts val="0"/>
                        </a:spcAft>
                        <a:buNone/>
                      </a:pPr>
                      <a:r>
                        <a:rPr lang="en-US" sz="1200"/>
                        <a:t>Video clips</a:t>
                      </a:r>
                      <a:endParaRPr sz="1200"/>
                    </a:p>
                  </a:txBody>
                  <a:tcPr marT="45725" marB="45725" marR="91450" marL="91450"/>
                </a:tc>
                <a:tc>
                  <a:txBody>
                    <a:bodyPr/>
                    <a:lstStyle/>
                    <a:p>
                      <a:pPr indent="0" lvl="0" marL="0" marR="0" rtl="0" algn="l">
                        <a:spcBef>
                          <a:spcPts val="0"/>
                        </a:spcBef>
                        <a:spcAft>
                          <a:spcPts val="0"/>
                        </a:spcAft>
                        <a:buNone/>
                      </a:pPr>
                      <a:r>
                        <a:rPr lang="en-US" sz="1200"/>
                        <a:t>Suggest we shoot video clips with 3-4 VeriFone SME’s on the three main areas of focus - Can be broader.  These are short, very educational pieces that provoke key questions &amp; emphasize our expertise.</a:t>
                      </a:r>
                      <a:endParaRPr/>
                    </a:p>
                  </a:txBody>
                  <a:tcPr marT="45725" marB="45725" marR="91450" marL="91450"/>
                </a:tc>
                <a:tc>
                  <a:txBody>
                    <a:bodyPr/>
                    <a:lstStyle/>
                    <a:p>
                      <a:pPr indent="0" lvl="0" marL="0" marR="0" rtl="0" algn="l">
                        <a:spcBef>
                          <a:spcPts val="0"/>
                        </a:spcBef>
                        <a:spcAft>
                          <a:spcPts val="0"/>
                        </a:spcAft>
                        <a:buNone/>
                      </a:pPr>
                      <a:r>
                        <a:rPr lang="en-US" sz="1200"/>
                        <a:t>Solution MKTG &amp; Communications to oversee video clip &amp; white paper production.</a:t>
                      </a:r>
                      <a:endParaRPr sz="1200"/>
                    </a:p>
                  </a:txBody>
                  <a:tcPr marT="45725" marB="45725" marR="91450" marL="91450"/>
                </a:tc>
                <a:tc>
                  <a:txBody>
                    <a:bodyPr/>
                    <a:lstStyle/>
                    <a:p>
                      <a:pPr indent="0" lvl="0" marL="0" marR="0" rtl="0" algn="l">
                        <a:spcBef>
                          <a:spcPts val="0"/>
                        </a:spcBef>
                        <a:spcAft>
                          <a:spcPts val="0"/>
                        </a:spcAft>
                        <a:buNone/>
                      </a:pPr>
                      <a:r>
                        <a:rPr lang="en-US" sz="1200"/>
                        <a:t>April</a:t>
                      </a:r>
                      <a:endParaRPr/>
                    </a:p>
                    <a:p>
                      <a:pPr indent="0" lvl="0" marL="0" marR="0" rtl="0" algn="l">
                        <a:spcBef>
                          <a:spcPts val="0"/>
                        </a:spcBef>
                        <a:spcAft>
                          <a:spcPts val="0"/>
                        </a:spcAft>
                        <a:buNone/>
                      </a:pPr>
                      <a:r>
                        <a:t/>
                      </a:r>
                      <a:endParaRPr sz="1200"/>
                    </a:p>
                  </a:txBody>
                  <a:tcPr marT="45725" marB="45725" marR="91450" marL="91450"/>
                </a:tc>
              </a:tr>
              <a:tr h="675650">
                <a:tc>
                  <a:txBody>
                    <a:bodyPr/>
                    <a:lstStyle/>
                    <a:p>
                      <a:pPr indent="0" lvl="0" marL="0" marR="0" rtl="0" algn="l">
                        <a:spcBef>
                          <a:spcPts val="0"/>
                        </a:spcBef>
                        <a:spcAft>
                          <a:spcPts val="0"/>
                        </a:spcAft>
                        <a:buNone/>
                      </a:pPr>
                      <a:r>
                        <a:rPr lang="en-US" sz="1200"/>
                        <a:t>White papers</a:t>
                      </a:r>
                      <a:endParaRPr sz="1200"/>
                    </a:p>
                  </a:txBody>
                  <a:tcPr marT="45725" marB="45725" marR="91450" marL="91450"/>
                </a:tc>
                <a:tc>
                  <a:txBody>
                    <a:bodyPr/>
                    <a:lstStyle/>
                    <a:p>
                      <a:pPr indent="0" lvl="0" marL="0" marR="0" rtl="0" algn="l">
                        <a:spcBef>
                          <a:spcPts val="0"/>
                        </a:spcBef>
                        <a:spcAft>
                          <a:spcPts val="0"/>
                        </a:spcAft>
                        <a:buNone/>
                      </a:pPr>
                      <a:r>
                        <a:rPr lang="en-US" sz="1200"/>
                        <a:t>Ditto.  Focused on the three </a:t>
                      </a:r>
                      <a:endParaRPr/>
                    </a:p>
                  </a:txBody>
                  <a:tcPr marT="45725" marB="45725" marR="91450" marL="91450"/>
                </a:tc>
                <a:tc>
                  <a:txBody>
                    <a:bodyPr/>
                    <a:lstStyle/>
                    <a:p>
                      <a:pPr indent="0" lvl="0" marL="0" marR="0" rtl="0" algn="l">
                        <a:spcBef>
                          <a:spcPts val="0"/>
                        </a:spcBef>
                        <a:spcAft>
                          <a:spcPts val="0"/>
                        </a:spcAft>
                        <a:buNone/>
                      </a:pPr>
                      <a:r>
                        <a:rPr lang="en-US" sz="1200"/>
                        <a:t>Solution MKTG &amp; Communications to oversee.</a:t>
                      </a:r>
                      <a:endParaRPr sz="1200"/>
                    </a:p>
                  </a:txBody>
                  <a:tcPr marT="45725" marB="45725" marR="91450" marL="91450"/>
                </a:tc>
                <a:tc>
                  <a:txBody>
                    <a:bodyPr/>
                    <a:lstStyle/>
                    <a:p>
                      <a:pPr indent="0" lvl="0" marL="0" marR="0" rtl="0" algn="l">
                        <a:spcBef>
                          <a:spcPts val="0"/>
                        </a:spcBef>
                        <a:spcAft>
                          <a:spcPts val="0"/>
                        </a:spcAft>
                        <a:buNone/>
                      </a:pPr>
                      <a:r>
                        <a:rPr lang="en-US" sz="1200"/>
                        <a:t>Feb – April</a:t>
                      </a:r>
                      <a:endParaRPr/>
                    </a:p>
                  </a:txBody>
                  <a:tcPr marT="45725" marB="45725" marR="91450" marL="91450"/>
                </a:tc>
              </a:tr>
              <a:tr h="675650">
                <a:tc>
                  <a:txBody>
                    <a:bodyPr/>
                    <a:lstStyle/>
                    <a:p>
                      <a:pPr indent="0" lvl="0" marL="0" marR="0" rtl="0" algn="l">
                        <a:spcBef>
                          <a:spcPts val="0"/>
                        </a:spcBef>
                        <a:spcAft>
                          <a:spcPts val="0"/>
                        </a:spcAft>
                        <a:buNone/>
                      </a:pPr>
                      <a:r>
                        <a:rPr lang="en-US" sz="1200"/>
                        <a:t>Internal Communications</a:t>
                      </a:r>
                      <a:endParaRPr sz="1200"/>
                    </a:p>
                  </a:txBody>
                  <a:tcPr marT="45725" marB="45725" marR="91450" marL="91450"/>
                </a:tc>
                <a:tc>
                  <a:txBody>
                    <a:bodyPr/>
                    <a:lstStyle/>
                    <a:p>
                      <a:pPr indent="0" lvl="0" marL="0" marR="0" rtl="0" algn="l">
                        <a:spcBef>
                          <a:spcPts val="0"/>
                        </a:spcBef>
                        <a:spcAft>
                          <a:spcPts val="0"/>
                        </a:spcAft>
                        <a:buNone/>
                      </a:pPr>
                      <a:r>
                        <a:rPr lang="en-US" sz="1200"/>
                        <a:t>Suggest each webinar be promoted or summarized in </a:t>
                      </a:r>
                      <a:r>
                        <a:rPr lang="en-US" sz="1200" u="sng"/>
                        <a:t>CEO messaging.</a:t>
                      </a:r>
                      <a:endParaRPr sz="1200"/>
                    </a:p>
                  </a:txBody>
                  <a:tcPr marT="45725" marB="45725" marR="91450" marL="91450"/>
                </a:tc>
                <a:tc>
                  <a:txBody>
                    <a:bodyPr/>
                    <a:lstStyle/>
                    <a:p>
                      <a:pPr indent="0" lvl="0" marL="0" marR="0" rtl="0" algn="l">
                        <a:spcBef>
                          <a:spcPts val="0"/>
                        </a:spcBef>
                        <a:spcAft>
                          <a:spcPts val="0"/>
                        </a:spcAft>
                        <a:buNone/>
                      </a:pPr>
                      <a:r>
                        <a:rPr lang="en-US" sz="1200"/>
                        <a:t>Communications to oversee use of the content in CEO messaging.  </a:t>
                      </a:r>
                      <a:endParaRPr/>
                    </a:p>
                  </a:txBody>
                  <a:tcPr marT="45725" marB="45725" marR="91450" marL="91450"/>
                </a:tc>
                <a:tc>
                  <a:txBody>
                    <a:bodyPr/>
                    <a:lstStyle/>
                    <a:p>
                      <a:pPr indent="0" lvl="0" marL="0" marR="0" rtl="0" algn="l">
                        <a:spcBef>
                          <a:spcPts val="0"/>
                        </a:spcBef>
                        <a:spcAft>
                          <a:spcPts val="0"/>
                        </a:spcAft>
                        <a:buNone/>
                      </a:pPr>
                      <a:r>
                        <a:rPr lang="en-US" sz="1200"/>
                        <a:t>March – April</a:t>
                      </a:r>
                      <a:endParaRPr/>
                    </a:p>
                  </a:txBody>
                  <a:tcPr marT="45725" marB="45725" marR="91450" marL="91450"/>
                </a:tc>
              </a:tr>
              <a:tr h="675650">
                <a:tc>
                  <a:txBody>
                    <a:bodyPr/>
                    <a:lstStyle/>
                    <a:p>
                      <a:pPr indent="0" lvl="0" marL="0" marR="0" rtl="0" algn="l">
                        <a:spcBef>
                          <a:spcPts val="0"/>
                        </a:spcBef>
                        <a:spcAft>
                          <a:spcPts val="0"/>
                        </a:spcAft>
                        <a:buNone/>
                      </a:pPr>
                      <a:r>
                        <a:rPr lang="en-US" sz="1200"/>
                        <a:t>Additional:</a:t>
                      </a:r>
                      <a:endParaRPr/>
                    </a:p>
                    <a:p>
                      <a:pPr indent="-76200" lvl="0" marL="0" marR="0" rtl="0" algn="l">
                        <a:spcBef>
                          <a:spcPts val="0"/>
                        </a:spcBef>
                        <a:spcAft>
                          <a:spcPts val="0"/>
                        </a:spcAft>
                        <a:buClr>
                          <a:schemeClr val="dk1"/>
                        </a:buClr>
                        <a:buSzPts val="1200"/>
                        <a:buFont typeface="Arial"/>
                        <a:buChar char="•"/>
                      </a:pPr>
                      <a:r>
                        <a:rPr lang="en-US" sz="1200"/>
                        <a:t>Byline</a:t>
                      </a:r>
                      <a:r>
                        <a:rPr lang="en-US" sz="1200"/>
                        <a:t> articles</a:t>
                      </a:r>
                      <a:endParaRPr/>
                    </a:p>
                    <a:p>
                      <a:pPr indent="-76200" lvl="0" marL="0" marR="0" rtl="0" algn="l">
                        <a:spcBef>
                          <a:spcPts val="0"/>
                        </a:spcBef>
                        <a:spcAft>
                          <a:spcPts val="0"/>
                        </a:spcAft>
                        <a:buClr>
                          <a:schemeClr val="dk1"/>
                        </a:buClr>
                        <a:buSzPts val="1200"/>
                        <a:buFont typeface="Arial"/>
                        <a:buChar char="•"/>
                      </a:pPr>
                      <a:r>
                        <a:rPr lang="en-US" sz="1200"/>
                        <a:t>eBook</a:t>
                      </a:r>
                      <a:endParaRPr/>
                    </a:p>
                    <a:p>
                      <a:pPr indent="-76200" lvl="0" marL="0" marR="0" rtl="0" algn="l">
                        <a:spcBef>
                          <a:spcPts val="0"/>
                        </a:spcBef>
                        <a:spcAft>
                          <a:spcPts val="0"/>
                        </a:spcAft>
                        <a:buClr>
                          <a:schemeClr val="dk1"/>
                        </a:buClr>
                        <a:buSzPts val="1200"/>
                        <a:buFont typeface="Arial"/>
                        <a:buChar char="•"/>
                      </a:pPr>
                      <a:r>
                        <a:rPr lang="en-US" sz="1200"/>
                        <a:t>Infographics</a:t>
                      </a:r>
                      <a:endParaRPr/>
                    </a:p>
                    <a:p>
                      <a:pPr indent="-76200" lvl="0" marL="0" marR="0" rtl="0" algn="l">
                        <a:spcBef>
                          <a:spcPts val="0"/>
                        </a:spcBef>
                        <a:spcAft>
                          <a:spcPts val="0"/>
                        </a:spcAft>
                        <a:buClr>
                          <a:schemeClr val="dk1"/>
                        </a:buClr>
                        <a:buSzPts val="1200"/>
                        <a:buFont typeface="Arial"/>
                        <a:buChar char="•"/>
                      </a:pPr>
                      <a:r>
                        <a:rPr lang="en-US" sz="1200"/>
                        <a:t>Blog content</a:t>
                      </a:r>
                      <a:endParaRPr sz="1200"/>
                    </a:p>
                  </a:txBody>
                  <a:tcPr marT="45725" marB="45725" marR="91450" marL="91450"/>
                </a:tc>
                <a:tc>
                  <a:txBody>
                    <a:bodyPr/>
                    <a:lstStyle/>
                    <a:p>
                      <a:pPr indent="0" lvl="0" marL="0" marR="0" rtl="0" algn="l">
                        <a:spcBef>
                          <a:spcPts val="0"/>
                        </a:spcBef>
                        <a:spcAft>
                          <a:spcPts val="0"/>
                        </a:spcAft>
                        <a:buNone/>
                      </a:pPr>
                      <a:r>
                        <a:rPr lang="en-US" sz="1200"/>
                        <a:t>Content should lend itself very well to additional content for byline articles, eBooks, and infographics.</a:t>
                      </a:r>
                      <a:endParaRPr/>
                    </a:p>
                  </a:txBody>
                  <a:tcPr marT="45725" marB="45725" marR="91450" marL="91450"/>
                </a:tc>
                <a:tc>
                  <a:txBody>
                    <a:bodyPr/>
                    <a:lstStyle/>
                    <a:p>
                      <a:pPr indent="-171450" lvl="0" marL="171450" marR="0" rtl="0" algn="l">
                        <a:spcBef>
                          <a:spcPts val="0"/>
                        </a:spcBef>
                        <a:spcAft>
                          <a:spcPts val="0"/>
                        </a:spcAft>
                        <a:buClr>
                          <a:schemeClr val="dk1"/>
                        </a:buClr>
                        <a:buSzPts val="1200"/>
                        <a:buFont typeface="Arial"/>
                        <a:buChar char="•"/>
                      </a:pPr>
                      <a:r>
                        <a:rPr lang="en-US" sz="1200"/>
                        <a:t>Communications to determine needs for social media and elsewhere. </a:t>
                      </a:r>
                      <a:endParaRPr sz="1200"/>
                    </a:p>
                    <a:p>
                      <a:pPr indent="-171450" lvl="0" marL="171450" marR="0" rtl="0" algn="l">
                        <a:spcBef>
                          <a:spcPts val="0"/>
                        </a:spcBef>
                        <a:spcAft>
                          <a:spcPts val="0"/>
                        </a:spcAft>
                        <a:buClr>
                          <a:schemeClr val="dk1"/>
                        </a:buClr>
                        <a:buSzPts val="1200"/>
                        <a:buFont typeface="Arial"/>
                        <a:buChar char="•"/>
                      </a:pPr>
                      <a:r>
                        <a:rPr lang="en-US" sz="1200"/>
                        <a:t>Solution MKTG to determine appropriate timing and need for eBook.</a:t>
                      </a:r>
                      <a:endParaRPr/>
                    </a:p>
                  </a:txBody>
                  <a:tcPr marT="45725" marB="45725" marR="91450" marL="91450"/>
                </a:tc>
                <a:tc>
                  <a:txBody>
                    <a:bodyPr/>
                    <a:lstStyle/>
                    <a:p>
                      <a:pPr indent="0" lvl="0" marL="0" marR="0" rtl="0" algn="l">
                        <a:spcBef>
                          <a:spcPts val="0"/>
                        </a:spcBef>
                        <a:spcAft>
                          <a:spcPts val="0"/>
                        </a:spcAft>
                        <a:buNone/>
                      </a:pPr>
                      <a:r>
                        <a:rPr lang="en-US" sz="1200"/>
                        <a:t>Feb – June</a:t>
                      </a:r>
                      <a:endParaRPr/>
                    </a:p>
                  </a:txBody>
                  <a:tcPr marT="45725" marB="45725" marR="91450" marL="9145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7">
      <a:dk1>
        <a:srgbClr val="3F3F3F"/>
      </a:dk1>
      <a:lt1>
        <a:srgbClr val="FFFFFF"/>
      </a:lt1>
      <a:dk2>
        <a:srgbClr val="115788"/>
      </a:dk2>
      <a:lt2>
        <a:srgbClr val="007AC3"/>
      </a:lt2>
      <a:accent1>
        <a:srgbClr val="3C4353"/>
      </a:accent1>
      <a:accent2>
        <a:srgbClr val="231F20"/>
      </a:accent2>
      <a:accent3>
        <a:srgbClr val="CBDB2A"/>
      </a:accent3>
      <a:accent4>
        <a:srgbClr val="699049"/>
      </a:accent4>
      <a:accent5>
        <a:srgbClr val="881D5B"/>
      </a:accent5>
      <a:accent6>
        <a:srgbClr val="E4B342"/>
      </a:accent6>
      <a:hlink>
        <a:srgbClr val="E38D29"/>
      </a:hlink>
      <a:folHlink>
        <a:srgbClr val="1157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2011-05-11T21:17:34Z</dcterms:created>
  <dc:creator>Rebekah McCurley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0x010100E3ECFE56A3FA114A9F885520F2E745C3</vt:lpwstr>
  </property>
  <property fmtid="{D5CDD505-2E9C-101B-9397-08002B2CF9AE}" pid="3" name="_dlc_DocIdItemGuid">
    <vt:lpwstr>992ee5d3-40a3-40e8-884a-9904d3e91ce1</vt:lpwstr>
  </property>
</Properties>
</file>